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0" r:id="rId1"/>
    <p:sldMasterId id="2147484046" r:id="rId2"/>
  </p:sldMasterIdLst>
  <p:notesMasterIdLst>
    <p:notesMasterId r:id="rId28"/>
  </p:notesMasterIdLst>
  <p:handoutMasterIdLst>
    <p:handoutMasterId r:id="rId29"/>
  </p:handoutMasterIdLst>
  <p:sldIdLst>
    <p:sldId id="348" r:id="rId3"/>
    <p:sldId id="375" r:id="rId4"/>
    <p:sldId id="383" r:id="rId5"/>
    <p:sldId id="362" r:id="rId6"/>
    <p:sldId id="381" r:id="rId7"/>
    <p:sldId id="385" r:id="rId8"/>
    <p:sldId id="351" r:id="rId9"/>
    <p:sldId id="357" r:id="rId10"/>
    <p:sldId id="379" r:id="rId11"/>
    <p:sldId id="352" r:id="rId12"/>
    <p:sldId id="286" r:id="rId13"/>
    <p:sldId id="353" r:id="rId14"/>
    <p:sldId id="384" r:id="rId15"/>
    <p:sldId id="374" r:id="rId16"/>
    <p:sldId id="370" r:id="rId17"/>
    <p:sldId id="382" r:id="rId18"/>
    <p:sldId id="372" r:id="rId19"/>
    <p:sldId id="343" r:id="rId20"/>
    <p:sldId id="358" r:id="rId21"/>
    <p:sldId id="360" r:id="rId22"/>
    <p:sldId id="363" r:id="rId23"/>
    <p:sldId id="314" r:id="rId24"/>
    <p:sldId id="356" r:id="rId25"/>
    <p:sldId id="359" r:id="rId26"/>
    <p:sldId id="355" r:id="rId27"/>
  </p:sldIdLst>
  <p:sldSz cx="9144000" cy="6858000" type="screen4x3"/>
  <p:notesSz cx="6881813"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stasia ioakimidou" initials="a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7E7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01" autoAdjust="0"/>
    <p:restoredTop sz="94435" autoAdjust="0"/>
  </p:normalViewPr>
  <p:slideViewPr>
    <p:cSldViewPr>
      <p:cViewPr>
        <p:scale>
          <a:sx n="61" d="100"/>
          <a:sy n="61" d="100"/>
        </p:scale>
        <p:origin x="-1134"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34" y="-90"/>
      </p:cViewPr>
      <p:guideLst>
        <p:guide orient="horz" pos="305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1"/>
            <a:ext cx="2982119" cy="485537"/>
          </a:xfrm>
          <a:prstGeom prst="rect">
            <a:avLst/>
          </a:prstGeom>
        </p:spPr>
        <p:txBody>
          <a:bodyPr vert="horz" lIns="91438" tIns="45719" rIns="91438" bIns="45719" rtlCol="0"/>
          <a:lstStyle>
            <a:lvl1pPr algn="l">
              <a:defRPr sz="1200"/>
            </a:lvl1pPr>
          </a:lstStyle>
          <a:p>
            <a:endParaRPr lang="el-GR"/>
          </a:p>
        </p:txBody>
      </p:sp>
      <p:sp>
        <p:nvSpPr>
          <p:cNvPr id="3" name="2 - Θέση ημερομηνίας"/>
          <p:cNvSpPr>
            <a:spLocks noGrp="1"/>
          </p:cNvSpPr>
          <p:nvPr>
            <p:ph type="dt" sz="quarter" idx="1"/>
          </p:nvPr>
        </p:nvSpPr>
        <p:spPr>
          <a:xfrm>
            <a:off x="3898102" y="1"/>
            <a:ext cx="2982119" cy="485537"/>
          </a:xfrm>
          <a:prstGeom prst="rect">
            <a:avLst/>
          </a:prstGeom>
        </p:spPr>
        <p:txBody>
          <a:bodyPr vert="horz" lIns="91438" tIns="45719" rIns="91438" bIns="45719" rtlCol="0"/>
          <a:lstStyle>
            <a:lvl1pPr algn="r">
              <a:defRPr sz="1200"/>
            </a:lvl1pPr>
          </a:lstStyle>
          <a:p>
            <a:fld id="{5B8D5D9E-7C1D-447D-9E5E-FABC2AF4FFC1}" type="datetimeFigureOut">
              <a:rPr lang="el-GR" smtClean="0"/>
              <a:pPr/>
              <a:t>31/8/2021</a:t>
            </a:fld>
            <a:endParaRPr lang="el-GR"/>
          </a:p>
        </p:txBody>
      </p:sp>
      <p:sp>
        <p:nvSpPr>
          <p:cNvPr id="4" name="3 - Θέση υποσέλιδου"/>
          <p:cNvSpPr>
            <a:spLocks noGrp="1"/>
          </p:cNvSpPr>
          <p:nvPr>
            <p:ph type="ftr" sz="quarter" idx="2"/>
          </p:nvPr>
        </p:nvSpPr>
        <p:spPr>
          <a:xfrm>
            <a:off x="1" y="9223517"/>
            <a:ext cx="2982119" cy="485537"/>
          </a:xfrm>
          <a:prstGeom prst="rect">
            <a:avLst/>
          </a:prstGeom>
        </p:spPr>
        <p:txBody>
          <a:bodyPr vert="horz" lIns="91438" tIns="45719" rIns="91438" bIns="45719"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98102" y="9223517"/>
            <a:ext cx="2982119" cy="485537"/>
          </a:xfrm>
          <a:prstGeom prst="rect">
            <a:avLst/>
          </a:prstGeom>
        </p:spPr>
        <p:txBody>
          <a:bodyPr vert="horz" lIns="91438" tIns="45719" rIns="91438" bIns="45719" rtlCol="0" anchor="b"/>
          <a:lstStyle>
            <a:lvl1pPr algn="r">
              <a:defRPr sz="1200"/>
            </a:lvl1pPr>
          </a:lstStyle>
          <a:p>
            <a:fld id="{A9211A7C-620B-4C3D-9924-004EB694823E}" type="slidenum">
              <a:rPr lang="el-GR" smtClean="0"/>
              <a:pPr/>
              <a:t>‹#›</a:t>
            </a:fld>
            <a:endParaRPr lang="el-GR"/>
          </a:p>
        </p:txBody>
      </p:sp>
    </p:spTree>
    <p:extLst>
      <p:ext uri="{BB962C8B-B14F-4D97-AF65-F5344CB8AC3E}">
        <p14:creationId xmlns:p14="http://schemas.microsoft.com/office/powerpoint/2010/main" val="208300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1"/>
            <a:ext cx="2982119" cy="485537"/>
          </a:xfrm>
          <a:prstGeom prst="rect">
            <a:avLst/>
          </a:prstGeom>
        </p:spPr>
        <p:txBody>
          <a:bodyPr vert="horz" lIns="91438" tIns="45719" rIns="91438" bIns="45719" rtlCol="0"/>
          <a:lstStyle>
            <a:lvl1pPr algn="l">
              <a:defRPr sz="1200"/>
            </a:lvl1pPr>
          </a:lstStyle>
          <a:p>
            <a:endParaRPr lang="el-GR"/>
          </a:p>
        </p:txBody>
      </p:sp>
      <p:sp>
        <p:nvSpPr>
          <p:cNvPr id="3" name="2 - Θέση ημερομηνίας"/>
          <p:cNvSpPr>
            <a:spLocks noGrp="1"/>
          </p:cNvSpPr>
          <p:nvPr>
            <p:ph type="dt" idx="1"/>
          </p:nvPr>
        </p:nvSpPr>
        <p:spPr>
          <a:xfrm>
            <a:off x="3898102" y="1"/>
            <a:ext cx="2982119" cy="485537"/>
          </a:xfrm>
          <a:prstGeom prst="rect">
            <a:avLst/>
          </a:prstGeom>
        </p:spPr>
        <p:txBody>
          <a:bodyPr vert="horz" lIns="91438" tIns="45719" rIns="91438" bIns="45719" rtlCol="0"/>
          <a:lstStyle>
            <a:lvl1pPr algn="r">
              <a:defRPr sz="1200"/>
            </a:lvl1pPr>
          </a:lstStyle>
          <a:p>
            <a:fld id="{10312E7A-32DB-4503-812B-33DD1F444843}" type="datetimeFigureOut">
              <a:rPr lang="el-GR" smtClean="0"/>
              <a:pPr/>
              <a:t>31/8/2021</a:t>
            </a:fld>
            <a:endParaRPr lang="el-GR"/>
          </a:p>
        </p:txBody>
      </p:sp>
      <p:sp>
        <p:nvSpPr>
          <p:cNvPr id="4" name="3 - Θέση εικόνας διαφάνειας"/>
          <p:cNvSpPr>
            <a:spLocks noGrp="1" noRot="1" noChangeAspect="1"/>
          </p:cNvSpPr>
          <p:nvPr>
            <p:ph type="sldImg" idx="2"/>
          </p:nvPr>
        </p:nvSpPr>
        <p:spPr>
          <a:xfrm>
            <a:off x="1012825" y="728663"/>
            <a:ext cx="4856163" cy="3641725"/>
          </a:xfrm>
          <a:prstGeom prst="rect">
            <a:avLst/>
          </a:prstGeom>
          <a:noFill/>
          <a:ln w="12700">
            <a:solidFill>
              <a:prstClr val="black"/>
            </a:solidFill>
          </a:ln>
        </p:spPr>
        <p:txBody>
          <a:bodyPr vert="horz" lIns="91438" tIns="45719" rIns="91438" bIns="45719" rtlCol="0" anchor="ctr"/>
          <a:lstStyle/>
          <a:p>
            <a:endParaRPr lang="el-GR"/>
          </a:p>
        </p:txBody>
      </p:sp>
      <p:sp>
        <p:nvSpPr>
          <p:cNvPr id="5" name="4 - Θέση σημειώσεων"/>
          <p:cNvSpPr>
            <a:spLocks noGrp="1"/>
          </p:cNvSpPr>
          <p:nvPr>
            <p:ph type="body" sz="quarter" idx="3"/>
          </p:nvPr>
        </p:nvSpPr>
        <p:spPr>
          <a:xfrm>
            <a:off x="688182" y="4612602"/>
            <a:ext cx="5505450" cy="4369832"/>
          </a:xfrm>
          <a:prstGeom prst="rect">
            <a:avLst/>
          </a:prstGeom>
        </p:spPr>
        <p:txBody>
          <a:bodyPr vert="horz" lIns="91438" tIns="45719" rIns="91438" bIns="45719"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1" y="9223517"/>
            <a:ext cx="2982119" cy="485537"/>
          </a:xfrm>
          <a:prstGeom prst="rect">
            <a:avLst/>
          </a:prstGeom>
        </p:spPr>
        <p:txBody>
          <a:bodyPr vert="horz" lIns="91438" tIns="45719" rIns="91438" bIns="45719"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98102" y="9223517"/>
            <a:ext cx="2982119" cy="485537"/>
          </a:xfrm>
          <a:prstGeom prst="rect">
            <a:avLst/>
          </a:prstGeom>
        </p:spPr>
        <p:txBody>
          <a:bodyPr vert="horz" lIns="91438" tIns="45719" rIns="91438" bIns="45719" rtlCol="0" anchor="b"/>
          <a:lstStyle>
            <a:lvl1pPr algn="r">
              <a:defRPr sz="1200"/>
            </a:lvl1pPr>
          </a:lstStyle>
          <a:p>
            <a:fld id="{D35A1250-F1C4-4910-8DF1-EC0D29981F3C}" type="slidenum">
              <a:rPr lang="el-GR" smtClean="0"/>
              <a:pPr/>
              <a:t>‹#›</a:t>
            </a:fld>
            <a:endParaRPr lang="el-GR"/>
          </a:p>
        </p:txBody>
      </p:sp>
    </p:spTree>
    <p:extLst>
      <p:ext uri="{BB962C8B-B14F-4D97-AF65-F5344CB8AC3E}">
        <p14:creationId xmlns:p14="http://schemas.microsoft.com/office/powerpoint/2010/main" val="203230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fld id="{D35A1250-F1C4-4910-8DF1-EC0D29981F3C}" type="slidenum">
              <a:rPr lang="el-GR" smtClean="0"/>
              <a:pPr/>
              <a:t>7</a:t>
            </a:fld>
            <a:endParaRPr lang="el-GR"/>
          </a:p>
        </p:txBody>
      </p:sp>
    </p:spTree>
    <p:extLst>
      <p:ext uri="{BB962C8B-B14F-4D97-AF65-F5344CB8AC3E}">
        <p14:creationId xmlns:p14="http://schemas.microsoft.com/office/powerpoint/2010/main" val="103557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35A1250-F1C4-4910-8DF1-EC0D29981F3C}" type="slidenum">
              <a:rPr lang="el-GR" smtClean="0"/>
              <a:pPr/>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35A1250-F1C4-4910-8DF1-EC0D29981F3C}" type="slidenum">
              <a:rPr lang="el-GR" smtClean="0"/>
              <a:pPr/>
              <a:t>17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35A1250-F1C4-4910-8DF1-EC0D29981F3C}"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48B9A6A-D2B5-4CE8-B2E5-27C11E302A76}" type="datetime1">
              <a:rPr lang="el-GR" smtClean="0"/>
              <a:pPr/>
              <a:t>31/8/2021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BB1FF7D-4D95-4285-A8F9-89F109C5BCF5}" type="datetime1">
              <a:rPr lang="el-GR" smtClean="0"/>
              <a:pPr/>
              <a:t>31/8/2021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20AB37-D743-49D0-89BC-CE4E30DA0971}" type="datetime1">
              <a:rPr lang="el-GR" smtClean="0"/>
              <a:pPr/>
              <a:t>31/8/2021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Στρογγυλεμένο ορθογώνιο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Τίτλο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Στυλ κύριου τίτλου</a:t>
            </a:r>
            <a:endParaRPr kumimoji="0" lang="en-US"/>
          </a:p>
        </p:txBody>
      </p:sp>
      <p:sp>
        <p:nvSpPr>
          <p:cNvPr id="20" name="Υπότιτλο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9" name="Θέση ημερομηνίας 18"/>
          <p:cNvSpPr>
            <a:spLocks noGrp="1"/>
          </p:cNvSpPr>
          <p:nvPr>
            <p:ph type="dt" sz="half" idx="10"/>
          </p:nvPr>
        </p:nvSpPr>
        <p:spPr/>
        <p:txBody>
          <a:bodyPr/>
          <a:lstStyle>
            <a:extLst/>
          </a:lstStyle>
          <a:p>
            <a:fld id="{F48B9A6A-D2B5-4CE8-B2E5-27C11E302A76}" type="datetime1">
              <a:rPr lang="el-GR" smtClean="0"/>
              <a:pPr/>
              <a:t>31/8/2021</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11" name="Θέση αριθμού διαφάνειας 10"/>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502920" y="530352"/>
            <a:ext cx="8183880" cy="4187952"/>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9707B25A-5571-4D66-9A0E-E214C5976F2E}" type="datetime1">
              <a:rPr lang="el-GR" smtClean="0"/>
              <a:pPr/>
              <a:t>31/8/2021</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Στρογγυλεμένο ορθογώνιο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υλεμένο ορθογώνιο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BC090A1A-4F18-49CE-B95A-F15012F47F99}" type="datetime1">
              <a:rPr lang="el-GR" smtClean="0"/>
              <a:pPr/>
              <a:t>31/8/2021</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3C5B5632-BF12-4088-B034-B063FEA716B9}" type="datetime1">
              <a:rPr lang="el-GR" smtClean="0"/>
              <a:pPr/>
              <a:t>31/8/2021</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nchor="b"/>
          <a:lstStyle>
            <a:lvl1pPr>
              <a:defRPr b="1"/>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4E68B614-E4E1-4243-95A4-5D81E1A4F9B5}" type="datetime1">
              <a:rPr lang="el-GR" smtClean="0"/>
              <a:pPr/>
              <a:t>31/8/2021</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8E1D4D32-319C-44BA-A264-EC1624FEAECC}" type="datetime1">
              <a:rPr lang="el-GR" smtClean="0"/>
              <a:pPr/>
              <a:t>31/8/2021</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extLst/>
          </a:lstStyle>
          <a:p>
            <a:fld id="{42795844-056B-4D64-A0F1-1C272A5BBCF5}" type="datetime1">
              <a:rPr lang="el-GR" smtClean="0"/>
              <a:pPr/>
              <a:t>31/8/2021</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961399E8-22D3-4D25-AB17-B395C56F2537}" type="datetime1">
              <a:rPr lang="el-GR" smtClean="0"/>
              <a:pPr/>
              <a:t>31/8/2021</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3758F6-6566-4254-BA1F-83BD5741838E}" type="datetime1">
              <a:rPr lang="el-GR" smtClean="0"/>
              <a:pPr/>
              <a:t>31/8/2021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ύλεμα μίας γωνίας ορθογωνίου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0696CCD1-29C1-4313-85E6-4B435E1662A9}" type="datetime1">
              <a:rPr lang="el-GR" smtClean="0"/>
              <a:pPr/>
              <a:t>31/8/2021</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A1EE1CA2-E451-4A83-A3A4-4F4AA5F9E67F}" type="slidenum">
              <a:rPr lang="el-GR" smtClean="0"/>
              <a:pPr/>
              <a:t>‹#›</a:t>
            </a:fld>
            <a:endParaRPr lang="el-GR"/>
          </a:p>
        </p:txBody>
      </p:sp>
      <p:sp>
        <p:nvSpPr>
          <p:cNvPr id="3" name="Θέση εικόνας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BBB1FF7D-4D95-4285-A8F9-89F109C5BCF5}" type="datetime1">
              <a:rPr lang="el-GR" smtClean="0"/>
              <a:pPr/>
              <a:t>31/8/2021</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533404"/>
            <a:ext cx="1981200" cy="5257799"/>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E20AB37-D743-49D0-89BC-CE4E30DA0971}" type="datetime1">
              <a:rPr lang="el-GR" smtClean="0"/>
              <a:pPr/>
              <a:t>31/8/2021</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A1EE1CA2-E451-4A83-A3A4-4F4AA5F9E67F}"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090A1A-4F18-49CE-B95A-F15012F47F99}" type="datetime1">
              <a:rPr lang="el-GR" smtClean="0"/>
              <a:pPr/>
              <a:t>31/8/2021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C5B5632-BF12-4088-B034-B063FEA716B9}" type="datetime1">
              <a:rPr lang="el-GR" smtClean="0"/>
              <a:pPr/>
              <a:t>31/8/2021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E68B614-E4E1-4243-95A4-5D81E1A4F9B5}" type="datetime1">
              <a:rPr lang="el-GR" smtClean="0"/>
              <a:pPr/>
              <a:t>31/8/2021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E1D4D32-319C-44BA-A264-EC1624FEAECC}" type="datetime1">
              <a:rPr lang="el-GR" smtClean="0"/>
              <a:pPr/>
              <a:t>31/8/2021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2795844-056B-4D64-A0F1-1C272A5BBCF5}" type="datetime1">
              <a:rPr lang="el-GR" smtClean="0"/>
              <a:pPr/>
              <a:t>31/8/2021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61399E8-22D3-4D25-AB17-B395C56F2537}" type="datetime1">
              <a:rPr lang="el-GR" smtClean="0"/>
              <a:pPr/>
              <a:t>31/8/2021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96CCD1-29C1-4313-85E6-4B435E1662A9}" type="datetime1">
              <a:rPr lang="el-GR" smtClean="0"/>
              <a:pPr/>
              <a:t>31/8/2021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1EE1CA2-E451-4A83-A3A4-4F4AA5F9E67F}" type="slidenum">
              <a:rPr lang="el-GR" smtClean="0"/>
              <a:pPr/>
              <a:t>‹#›</a:t>
            </a:fld>
            <a:endParaRPr lang="el-G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60">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7B25A-5571-4D66-9A0E-E214C5976F2E}" type="datetime1">
              <a:rPr lang="el-GR" smtClean="0"/>
              <a:pPr/>
              <a:t>31/8/2021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E1CA2-E451-4A83-A3A4-4F4AA5F9E67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fade thruBlk="1"/>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Στρογγυλεμένο ορθογώνιο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Θέση τίτλου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Στυλ κύριου τίτλου</a:t>
            </a:r>
            <a:endParaRPr kumimoji="0" lang="en-US"/>
          </a:p>
        </p:txBody>
      </p:sp>
      <p:sp>
        <p:nvSpPr>
          <p:cNvPr id="4" name="Θέση κειμένου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Θέση ημερομηνίας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707B25A-5571-4D66-9A0E-E214C5976F2E}" type="datetime1">
              <a:rPr lang="el-GR" smtClean="0"/>
              <a:pPr/>
              <a:t>31/8/2021</a:t>
            </a:fld>
            <a:endParaRPr lang="el-GR"/>
          </a:p>
        </p:txBody>
      </p:sp>
      <p:sp>
        <p:nvSpPr>
          <p:cNvPr id="18" name="Θέση υποσέλιδου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Θέση αριθμού διαφάνειας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1EE1CA2-E451-4A83-A3A4-4F4AA5F9E67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ransition>
    <p:fade thruBlk="1"/>
  </p:transition>
  <p:timing>
    <p:tnLst>
      <p:par>
        <p:cTn id="1" dur="indefinite" restart="never" nodeType="tmRoot"/>
      </p:par>
    </p:tnLst>
  </p:timing>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A1EE1CA2-E451-4A83-A3A4-4F4AA5F9E67F}" type="slidenum">
              <a:rPr lang="el-GR" smtClean="0"/>
              <a:pPr/>
              <a:t>1</a:t>
            </a:fld>
            <a:endParaRPr lang="el-GR" dirty="0"/>
          </a:p>
        </p:txBody>
      </p:sp>
      <p:sp>
        <p:nvSpPr>
          <p:cNvPr id="6" name="Ορθογώνιο 5"/>
          <p:cNvSpPr/>
          <p:nvPr/>
        </p:nvSpPr>
        <p:spPr>
          <a:xfrm>
            <a:off x="1115616" y="1166843"/>
            <a:ext cx="6912768" cy="1938992"/>
          </a:xfrm>
          <a:prstGeom prst="rect">
            <a:avLst/>
          </a:prstGeom>
          <a:solidFill>
            <a:schemeClr val="accent2">
              <a:lumMod val="75000"/>
            </a:schemeClr>
          </a:solidFill>
          <a:ln>
            <a:solidFill>
              <a:schemeClr val="accent1"/>
            </a:solidFill>
          </a:ln>
        </p:spPr>
        <p:txBody>
          <a:bodyPr wrap="square" lIns="91440" tIns="45720" rIns="91440" bIns="45720">
            <a:spAutoFit/>
          </a:bodyPr>
          <a:lstStyle/>
          <a:p>
            <a:pPr algn="ctr"/>
            <a:r>
              <a:rPr lang="en-US" sz="6000" b="1" i="1" cap="none" spc="0" dirty="0" smtClean="0">
                <a:ln w="1905"/>
                <a:solidFill>
                  <a:schemeClr val="bg1"/>
                </a:solidFill>
                <a:effectLst>
                  <a:innerShdw blurRad="69850" dist="43180" dir="5400000">
                    <a:srgbClr val="000000">
                      <a:alpha val="65000"/>
                    </a:srgbClr>
                  </a:innerShdw>
                </a:effectLst>
                <a:latin typeface="Bell MT" pitchFamily="18" charset="0"/>
              </a:rPr>
              <a:t>My </a:t>
            </a:r>
          </a:p>
          <a:p>
            <a:pPr algn="ctr"/>
            <a:r>
              <a:rPr lang="en-US" sz="6000" b="1" i="1" cap="none" spc="0" dirty="0" smtClean="0">
                <a:ln w="1905"/>
                <a:solidFill>
                  <a:schemeClr val="bg1"/>
                </a:solidFill>
                <a:effectLst>
                  <a:innerShdw blurRad="69850" dist="43180" dir="5400000">
                    <a:srgbClr val="000000">
                      <a:alpha val="65000"/>
                    </a:srgbClr>
                  </a:innerShdw>
                </a:effectLst>
                <a:latin typeface="Bell MT" pitchFamily="18" charset="0"/>
              </a:rPr>
              <a:t>School</a:t>
            </a:r>
            <a:endParaRPr lang="el-GR" sz="6000" b="1" i="1" cap="none" spc="0" dirty="0">
              <a:ln w="1905"/>
              <a:solidFill>
                <a:schemeClr val="bg1"/>
              </a:solidFill>
              <a:effectLst>
                <a:innerShdw blurRad="69850" dist="43180" dir="5400000">
                  <a:srgbClr val="000000">
                    <a:alpha val="65000"/>
                  </a:srgbClr>
                </a:innerShdw>
              </a:effectLst>
              <a:latin typeface="+mj-lt"/>
            </a:endParaRPr>
          </a:p>
        </p:txBody>
      </p:sp>
      <p:sp>
        <p:nvSpPr>
          <p:cNvPr id="8" name="Rectangle 7"/>
          <p:cNvSpPr/>
          <p:nvPr/>
        </p:nvSpPr>
        <p:spPr>
          <a:xfrm>
            <a:off x="1115616" y="3105835"/>
            <a:ext cx="6912768" cy="954107"/>
          </a:xfrm>
          <a:prstGeom prst="rect">
            <a:avLst/>
          </a:prstGeom>
        </p:spPr>
        <p:txBody>
          <a:bodyPr wrap="square">
            <a:spAutoFit/>
          </a:bodyPr>
          <a:lstStyle/>
          <a:p>
            <a:pPr algn="ctr"/>
            <a:r>
              <a:rPr lang="el-GR" sz="2800" b="1" dirty="0" smtClean="0">
                <a:latin typeface="Calibri" panose="020F0502020204030204" pitchFamily="34" charset="0"/>
                <a:cs typeface="Calibri" panose="020F0502020204030204" pitchFamily="34" charset="0"/>
              </a:rPr>
              <a:t>Ενέργειες </a:t>
            </a:r>
            <a:r>
              <a:rPr lang="el-GR" sz="2800" b="1" dirty="0">
                <a:latin typeface="Calibri" panose="020F0502020204030204" pitchFamily="34" charset="0"/>
                <a:cs typeface="Calibri" panose="020F0502020204030204" pitchFamily="34" charset="0"/>
              </a:rPr>
              <a:t>έναρξης σχολικού έτους </a:t>
            </a:r>
            <a:r>
              <a:rPr lang="el-GR" sz="2800" b="1" dirty="0" smtClean="0">
                <a:latin typeface="Calibri" panose="020F0502020204030204" pitchFamily="34" charset="0"/>
                <a:cs typeface="Calibri" panose="020F0502020204030204" pitchFamily="34" charset="0"/>
              </a:rPr>
              <a:t>202</a:t>
            </a:r>
            <a:r>
              <a:rPr lang="en-US" sz="2800" b="1" dirty="0" smtClean="0">
                <a:latin typeface="Calibri" panose="020F0502020204030204" pitchFamily="34" charset="0"/>
                <a:cs typeface="Calibri" panose="020F0502020204030204" pitchFamily="34" charset="0"/>
              </a:rPr>
              <a:t>1</a:t>
            </a:r>
            <a:r>
              <a:rPr lang="el-GR" sz="2800" b="1" dirty="0" smtClean="0">
                <a:latin typeface="Calibri" panose="020F0502020204030204" pitchFamily="34" charset="0"/>
                <a:cs typeface="Calibri" panose="020F0502020204030204" pitchFamily="34" charset="0"/>
              </a:rPr>
              <a:t>-2</a:t>
            </a:r>
            <a:r>
              <a:rPr lang="en-US" sz="2800" b="1" dirty="0" smtClean="0">
                <a:latin typeface="Calibri" panose="020F0502020204030204" pitchFamily="34" charset="0"/>
                <a:cs typeface="Calibri" panose="020F0502020204030204" pitchFamily="34" charset="0"/>
              </a:rPr>
              <a:t>2</a:t>
            </a:r>
            <a:r>
              <a:rPr lang="el-GR" sz="2800" b="1" dirty="0" smtClean="0">
                <a:latin typeface="Calibri" panose="020F0502020204030204" pitchFamily="34" charset="0"/>
                <a:cs typeface="Calibri" panose="020F0502020204030204" pitchFamily="34" charset="0"/>
              </a:rPr>
              <a:t> </a:t>
            </a:r>
            <a:r>
              <a:rPr lang="el-GR" sz="2800" b="1" dirty="0">
                <a:latin typeface="Calibri" panose="020F0502020204030204" pitchFamily="34" charset="0"/>
                <a:cs typeface="Calibri" panose="020F0502020204030204" pitchFamily="34" charset="0"/>
              </a:rPr>
              <a:t>στο </a:t>
            </a:r>
            <a:r>
              <a:rPr lang="en-US" sz="2800" b="1" dirty="0">
                <a:latin typeface="Calibri" panose="020F0502020204030204" pitchFamily="34" charset="0"/>
                <a:cs typeface="Calibri" panose="020F0502020204030204" pitchFamily="34" charset="0"/>
              </a:rPr>
              <a:t>MYSCHOOL</a:t>
            </a:r>
          </a:p>
        </p:txBody>
      </p:sp>
    </p:spTree>
    <p:extLst>
      <p:ext uri="{BB962C8B-B14F-4D97-AF65-F5344CB8AC3E}">
        <p14:creationId xmlns:p14="http://schemas.microsoft.com/office/powerpoint/2010/main" val="37327644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2"/>
            <a:ext cx="7920880" cy="5616624"/>
          </a:xfrm>
        </p:spPr>
        <p:txBody>
          <a:bodyPr>
            <a:normAutofit fontScale="32500" lnSpcReduction="20000"/>
          </a:bodyPr>
          <a:lstStyle/>
          <a:p>
            <a:pPr marL="0" indent="0" algn="ctr">
              <a:buNone/>
            </a:pPr>
            <a:r>
              <a:rPr lang="el-GR" sz="8600" b="1" dirty="0" smtClean="0">
                <a:solidFill>
                  <a:srgbClr val="8E0000"/>
                </a:solidFill>
                <a:latin typeface="Calibri" panose="020F0502020204030204" pitchFamily="34" charset="0"/>
                <a:cs typeface="Calibri" panose="020F0502020204030204" pitchFamily="34" charset="0"/>
              </a:rPr>
              <a:t>ΔΗΜΙΟΥΡΓΙΑ ΤΜΗΜΑΤΩΝ-ΚΑΤΑΝΟΜΗ ΜΑΘΗΤΩΝ </a:t>
            </a:r>
            <a:endParaRPr lang="el-GR" sz="6700" b="1" dirty="0">
              <a:solidFill>
                <a:srgbClr val="8E0000"/>
              </a:solidFill>
              <a:latin typeface="Calibri" panose="020F0502020204030204" pitchFamily="34" charset="0"/>
              <a:cs typeface="Calibri" panose="020F0502020204030204" pitchFamily="34" charset="0"/>
            </a:endParaRPr>
          </a:p>
          <a:p>
            <a:pPr marL="0" indent="0" algn="ctr">
              <a:buNone/>
            </a:pPr>
            <a:endParaRPr lang="el-GR" sz="7000" dirty="0" smtClean="0">
              <a:solidFill>
                <a:schemeClr val="accent2"/>
              </a:solidFill>
              <a:latin typeface="Calibri" panose="020F0502020204030204" pitchFamily="34" charset="0"/>
              <a:cs typeface="Calibri" panose="020F0502020204030204" pitchFamily="34" charset="0"/>
            </a:endParaRPr>
          </a:p>
          <a:p>
            <a:pPr algn="just">
              <a:buClr>
                <a:srgbClr val="8E0000"/>
              </a:buClr>
              <a:buFont typeface="Arial" panose="020B0604020202020204" pitchFamily="34" charset="0"/>
              <a:buChar char="•"/>
            </a:pPr>
            <a:r>
              <a:rPr lang="el-GR" sz="8600" dirty="0" smtClean="0">
                <a:latin typeface="Calibri" panose="020F0502020204030204" pitchFamily="34" charset="0"/>
                <a:cs typeface="Calibri" panose="020F0502020204030204" pitchFamily="34" charset="0"/>
              </a:rPr>
              <a:t>Δημιουργία τμημάτων στη σχολική μονάδα</a:t>
            </a:r>
            <a:r>
              <a:rPr lang="el-GR" sz="8600" dirty="0">
                <a:latin typeface="Calibri" pitchFamily="34" charset="0"/>
                <a:cs typeface="Calibri" panose="020F0502020204030204" pitchFamily="34" charset="0"/>
              </a:rPr>
              <a:t> </a:t>
            </a:r>
            <a:r>
              <a:rPr lang="el-GR" sz="8600" dirty="0" smtClean="0">
                <a:latin typeface="Calibri" panose="020F0502020204030204" pitchFamily="34" charset="0"/>
                <a:cs typeface="Calibri" panose="020F0502020204030204" pitchFamily="34" charset="0"/>
              </a:rPr>
              <a:t>από τη Φόρμα </a:t>
            </a:r>
            <a:r>
              <a:rPr lang="el-GR" sz="8600" dirty="0">
                <a:latin typeface="Calibri" pitchFamily="34" charset="0"/>
                <a:cs typeface="Calibri" panose="020F0502020204030204" pitchFamily="34" charset="0"/>
              </a:rPr>
              <a:t>: </a:t>
            </a:r>
            <a:r>
              <a:rPr lang="el-GR" sz="8600" dirty="0">
                <a:solidFill>
                  <a:schemeClr val="accent2"/>
                </a:solidFill>
                <a:latin typeface="Calibri" pitchFamily="34" charset="0"/>
                <a:cs typeface="Calibri" panose="020F0502020204030204" pitchFamily="34" charset="0"/>
              </a:rPr>
              <a:t>(ΣΧΟΛΙΚΗ ΜΟΝΑΔΑ </a:t>
            </a:r>
            <a:r>
              <a:rPr lang="en-US" sz="8600" dirty="0">
                <a:solidFill>
                  <a:schemeClr val="accent2"/>
                </a:solidFill>
                <a:latin typeface="Calibri" panose="020F0502020204030204" pitchFamily="34" charset="0"/>
                <a:cs typeface="Calibri" panose="020F0502020204030204" pitchFamily="34" charset="0"/>
              </a:rPr>
              <a:t>&gt;</a:t>
            </a:r>
            <a:r>
              <a:rPr lang="el-GR" sz="8600" dirty="0">
                <a:solidFill>
                  <a:schemeClr val="accent2"/>
                </a:solidFill>
                <a:latin typeface="Calibri" panose="020F0502020204030204" pitchFamily="34" charset="0"/>
                <a:cs typeface="Calibri" panose="020F0502020204030204" pitchFamily="34" charset="0"/>
              </a:rPr>
              <a:t>ΔΙΑΧΕΙΡΙΣΗ </a:t>
            </a:r>
            <a:r>
              <a:rPr lang="el-GR" sz="8600" dirty="0" smtClean="0">
                <a:solidFill>
                  <a:schemeClr val="accent2"/>
                </a:solidFill>
                <a:latin typeface="Calibri" panose="020F0502020204030204" pitchFamily="34" charset="0"/>
                <a:cs typeface="Calibri" panose="020F0502020204030204" pitchFamily="34" charset="0"/>
              </a:rPr>
              <a:t>ΤΜΗΜΑΤΩΝ)</a:t>
            </a:r>
            <a:r>
              <a:rPr lang="el-GR" sz="8600" dirty="0" smtClean="0">
                <a:latin typeface="Calibri" panose="020F0502020204030204" pitchFamily="34" charset="0"/>
                <a:cs typeface="Calibri" panose="020F0502020204030204" pitchFamily="34" charset="0"/>
              </a:rPr>
              <a:t> σύμφωνα με τις εγγραφές,τις δηλώσεις προτίμησης των μαθητών  και τις εκτιμήσεις για τα τμήματα  που προβλέπεται  ότι θα λειτουργήσουν κατά το  νέο σχολικό έτος.</a:t>
            </a:r>
          </a:p>
          <a:p>
            <a:pPr algn="just">
              <a:buClr>
                <a:srgbClr val="8E0000"/>
              </a:buClr>
              <a:buFont typeface="Arial" panose="020B0604020202020204" pitchFamily="34" charset="0"/>
              <a:buChar char="•"/>
            </a:pPr>
            <a:r>
              <a:rPr lang="el-GR" sz="8600" dirty="0" smtClean="0">
                <a:latin typeface="Calibri" panose="020F0502020204030204" pitchFamily="34" charset="0"/>
                <a:cs typeface="Calibri" panose="020F0502020204030204" pitchFamily="34" charset="0"/>
              </a:rPr>
              <a:t> Άρα δημιουργούνται τμήματα  που  αυτή την στιγμή δεν   λειτουργούν (</a:t>
            </a:r>
            <a:r>
              <a:rPr lang="el-GR" sz="8600" dirty="0">
                <a:latin typeface="Calibri" panose="020F0502020204030204" pitchFamily="34" charset="0"/>
                <a:cs typeface="Calibri" panose="020F0502020204030204" pitchFamily="34" charset="0"/>
              </a:rPr>
              <a:t>π.χ. </a:t>
            </a:r>
            <a:r>
              <a:rPr lang="el-GR" sz="8600" dirty="0" smtClean="0">
                <a:latin typeface="Calibri" panose="020F0502020204030204" pitchFamily="34" charset="0"/>
                <a:cs typeface="Calibri" panose="020F0502020204030204" pitchFamily="34" charset="0"/>
              </a:rPr>
              <a:t>Τμήματα  </a:t>
            </a:r>
            <a:r>
              <a:rPr lang="el-GR" sz="8600" dirty="0">
                <a:latin typeface="Calibri" panose="020F0502020204030204" pitchFamily="34" charset="0"/>
                <a:cs typeface="Calibri" panose="020F0502020204030204" pitchFamily="34" charset="0"/>
              </a:rPr>
              <a:t>Ξένων Γλωσσών</a:t>
            </a:r>
            <a:r>
              <a:rPr lang="el-GR" sz="8600" dirty="0" smtClean="0">
                <a:latin typeface="Calibri" panose="020F0502020204030204" pitchFamily="34" charset="0"/>
                <a:cs typeface="Calibri" panose="020F0502020204030204" pitchFamily="34" charset="0"/>
              </a:rPr>
              <a:t>), αλλά </a:t>
            </a:r>
            <a:r>
              <a:rPr lang="el-GR" sz="8600" dirty="0" smtClean="0">
                <a:solidFill>
                  <a:schemeClr val="accent2"/>
                </a:solidFill>
                <a:latin typeface="Calibri" panose="020F0502020204030204" pitchFamily="34" charset="0"/>
                <a:cs typeface="Calibri" panose="020F0502020204030204" pitchFamily="34" charset="0"/>
              </a:rPr>
              <a:t>θα</a:t>
            </a:r>
            <a:r>
              <a:rPr lang="el-GR" sz="8600" dirty="0" smtClean="0">
                <a:latin typeface="Calibri" panose="020F0502020204030204" pitchFamily="34" charset="0"/>
                <a:cs typeface="Calibri" panose="020F0502020204030204" pitchFamily="34" charset="0"/>
              </a:rPr>
              <a:t> λειτουργήσουν. </a:t>
            </a:r>
          </a:p>
          <a:p>
            <a:pPr marL="457200" indent="-457200" algn="just">
              <a:buClr>
                <a:srgbClr val="8E0000"/>
              </a:buClr>
              <a:buFont typeface="Arial" pitchFamily="34" charset="0"/>
              <a:buChar char="•"/>
            </a:pPr>
            <a:r>
              <a:rPr lang="el-GR" sz="8600" dirty="0" smtClean="0">
                <a:latin typeface="Calibri" panose="020F0502020204030204" pitchFamily="34" charset="0"/>
                <a:cs typeface="Calibri" panose="020F0502020204030204" pitchFamily="34" charset="0"/>
              </a:rPr>
              <a:t>Στις Ξένες Γλώσσες πρέπει να δημιουργούνται </a:t>
            </a:r>
            <a:r>
              <a:rPr lang="el-GR" sz="8600" dirty="0" smtClean="0">
                <a:solidFill>
                  <a:schemeClr val="accent2"/>
                </a:solidFill>
                <a:latin typeface="Calibri" panose="020F0502020204030204" pitchFamily="34" charset="0"/>
                <a:cs typeface="Calibri" panose="020F0502020204030204" pitchFamily="34" charset="0"/>
              </a:rPr>
              <a:t>όσα ακριβώς τμήματα υπάρχουν (ή θα συγκροτηθούν)</a:t>
            </a:r>
            <a:r>
              <a:rPr lang="el-GR" sz="8600" dirty="0" smtClean="0">
                <a:latin typeface="Calibri" panose="020F0502020204030204" pitchFamily="34" charset="0"/>
                <a:cs typeface="Calibri" panose="020F0502020204030204" pitchFamily="34" charset="0"/>
              </a:rPr>
              <a:t> και όχι περισσότερα. </a:t>
            </a:r>
          </a:p>
          <a:p>
            <a:pPr marL="457200" indent="-457200">
              <a:buFont typeface="Arial" pitchFamily="34" charset="0"/>
              <a:buChar char="•"/>
            </a:pPr>
            <a:endParaRPr lang="el-GR" sz="7000" dirty="0">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10</a:t>
            </a:fld>
            <a:endParaRPr lang="el-GR"/>
          </a:p>
        </p:txBody>
      </p:sp>
    </p:spTree>
    <p:extLst>
      <p:ext uri="{BB962C8B-B14F-4D97-AF65-F5344CB8AC3E}">
        <p14:creationId xmlns:p14="http://schemas.microsoft.com/office/powerpoint/2010/main" val="3974499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395536" y="116632"/>
            <a:ext cx="8424936" cy="5400600"/>
          </a:xfrm>
        </p:spPr>
        <p:txBody>
          <a:bodyPr>
            <a:normAutofit/>
          </a:bodyPr>
          <a:lstStyle/>
          <a:p>
            <a:pPr marL="0" indent="0" algn="ctr">
              <a:buNone/>
            </a:pPr>
            <a:endParaRPr lang="el-GR" sz="2800" dirty="0" smtClean="0">
              <a:latin typeface="Calibri" pitchFamily="34" charset="0"/>
            </a:endParaRPr>
          </a:p>
          <a:p>
            <a:pPr marL="0" indent="0" algn="ctr">
              <a:buNone/>
            </a:pPr>
            <a:r>
              <a:rPr lang="el-GR" sz="2800" b="1" dirty="0" smtClean="0">
                <a:solidFill>
                  <a:srgbClr val="8E0000"/>
                </a:solidFill>
                <a:latin typeface="Calibri" pitchFamily="34" charset="0"/>
              </a:rPr>
              <a:t>ΛΕΙΤΟΥΡΓΙΚΟΤΗΤΑ </a:t>
            </a:r>
          </a:p>
          <a:p>
            <a:pPr marL="0" indent="0" algn="ctr">
              <a:buNone/>
            </a:pPr>
            <a:endParaRPr lang="en-US" sz="2800" b="1" dirty="0" smtClean="0">
              <a:solidFill>
                <a:srgbClr val="8E0000"/>
              </a:solidFill>
              <a:latin typeface="Calibri" pitchFamily="34" charset="0"/>
            </a:endParaRPr>
          </a:p>
          <a:p>
            <a:pPr algn="just">
              <a:buClr>
                <a:srgbClr val="8E0000"/>
              </a:buClr>
            </a:pPr>
            <a:r>
              <a:rPr lang="el-GR" sz="2800" dirty="0"/>
              <a:t> </a:t>
            </a:r>
            <a:r>
              <a:rPr lang="el-GR" sz="2800" dirty="0" smtClean="0"/>
              <a:t>  </a:t>
            </a:r>
            <a:r>
              <a:rPr lang="el-GR" sz="2400" dirty="0" smtClean="0">
                <a:latin typeface="Calibri" panose="020F0502020204030204" pitchFamily="34" charset="0"/>
                <a:cs typeface="Calibri" panose="020F0502020204030204" pitchFamily="34" charset="0"/>
              </a:rPr>
              <a:t>Το </a:t>
            </a:r>
            <a:r>
              <a:rPr lang="el-GR" sz="2400" dirty="0">
                <a:latin typeface="Calibri" panose="020F0502020204030204" pitchFamily="34" charset="0"/>
                <a:cs typeface="Calibri" panose="020F0502020204030204" pitchFamily="34" charset="0"/>
              </a:rPr>
              <a:t>πεδίο </a:t>
            </a:r>
            <a:r>
              <a:rPr lang="el-GR" sz="2400" dirty="0">
                <a:solidFill>
                  <a:schemeClr val="accent2"/>
                </a:solidFill>
                <a:latin typeface="Calibri" panose="020F0502020204030204" pitchFamily="34" charset="0"/>
                <a:cs typeface="Calibri" panose="020F0502020204030204" pitchFamily="34" charset="0"/>
              </a:rPr>
              <a:t>«Λειτουργικότητα»  </a:t>
            </a:r>
            <a:r>
              <a:rPr lang="el-GR" sz="2400" dirty="0">
                <a:latin typeface="Calibri" panose="020F0502020204030204" pitchFamily="34" charset="0"/>
                <a:cs typeface="Calibri" panose="020F0502020204030204" pitchFamily="34" charset="0"/>
              </a:rPr>
              <a:t>πρέπει να συμφωνεί με τον </a:t>
            </a:r>
            <a:r>
              <a:rPr lang="el-GR" sz="2400" dirty="0">
                <a:solidFill>
                  <a:schemeClr val="accent2"/>
                </a:solidFill>
                <a:latin typeface="Calibri" panose="020F0502020204030204" pitchFamily="34" charset="0"/>
                <a:cs typeface="Calibri" panose="020F0502020204030204" pitchFamily="34" charset="0"/>
              </a:rPr>
              <a:t>αριθμό των τμημάτων Γενικής Παιδείας </a:t>
            </a:r>
            <a:r>
              <a:rPr lang="el-GR" sz="2400" dirty="0">
                <a:latin typeface="Calibri" panose="020F0502020204030204" pitchFamily="34" charset="0"/>
                <a:cs typeface="Calibri" panose="020F0502020204030204" pitchFamily="34" charset="0"/>
              </a:rPr>
              <a:t>του Υποχρεωτικού Πρωινού Προγράμματος, ανεξαρτήτως της Οργανικότητας της σχολικής </a:t>
            </a:r>
            <a:r>
              <a:rPr lang="el-GR" sz="2400" dirty="0" smtClean="0">
                <a:latin typeface="Calibri" panose="020F0502020204030204" pitchFamily="34" charset="0"/>
                <a:cs typeface="Calibri" panose="020F0502020204030204" pitchFamily="34" charset="0"/>
              </a:rPr>
              <a:t>μονάδας. </a:t>
            </a:r>
          </a:p>
          <a:p>
            <a:pPr algn="just">
              <a:buClr>
                <a:srgbClr val="8E0000"/>
              </a:buClr>
            </a:pP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   Στα </a:t>
            </a:r>
            <a:r>
              <a:rPr lang="el-GR" sz="2400" dirty="0">
                <a:latin typeface="Calibri" panose="020F0502020204030204" pitchFamily="34" charset="0"/>
                <a:cs typeface="Calibri" panose="020F0502020204030204" pitchFamily="34" charset="0"/>
              </a:rPr>
              <a:t>τμήματα αυτά </a:t>
            </a:r>
            <a:r>
              <a:rPr lang="el-GR" sz="2400" dirty="0">
                <a:solidFill>
                  <a:schemeClr val="accent2"/>
                </a:solidFill>
                <a:latin typeface="Calibri" panose="020F0502020204030204" pitchFamily="34" charset="0"/>
                <a:cs typeface="Calibri" panose="020F0502020204030204" pitchFamily="34" charset="0"/>
              </a:rPr>
              <a:t>ΔΕΝ</a:t>
            </a:r>
            <a:r>
              <a:rPr lang="el-GR" sz="2400" dirty="0">
                <a:latin typeface="Calibri" panose="020F0502020204030204" pitchFamily="34" charset="0"/>
                <a:cs typeface="Calibri" panose="020F0502020204030204" pitchFamily="34" charset="0"/>
              </a:rPr>
              <a:t> συμπεριλαμβάνονται τα Τμήματα Πρόωρης Υποδοχής ή τα Τμήματα Ένταξης ή άλλου είδους Τμήματα (π.χ. Τάξεις Υποδοχής). </a:t>
            </a:r>
            <a:endParaRPr lang="en-US" sz="2400" dirty="0" smtClean="0">
              <a:latin typeface="Calibri" panose="020F0502020204030204" pitchFamily="34" charset="0"/>
              <a:cs typeface="Calibri" panose="020F0502020204030204" pitchFamily="34" charset="0"/>
            </a:endParaRPr>
          </a:p>
          <a:p>
            <a:pPr algn="just">
              <a:buClr>
                <a:srgbClr val="8E0000"/>
              </a:buClr>
            </a:pP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Το </a:t>
            </a:r>
            <a:r>
              <a:rPr lang="el-GR" sz="2400" dirty="0">
                <a:latin typeface="Calibri" panose="020F0502020204030204" pitchFamily="34" charset="0"/>
                <a:cs typeface="Calibri" panose="020F0502020204030204" pitchFamily="34" charset="0"/>
              </a:rPr>
              <a:t>πεδίο «Λειτουργικότητα» είναι ανοιχτό για τροποποίηση </a:t>
            </a:r>
            <a:r>
              <a:rPr lang="el-GR" sz="2400" dirty="0">
                <a:solidFill>
                  <a:schemeClr val="accent2"/>
                </a:solidFill>
                <a:latin typeface="Calibri" panose="020F0502020204030204" pitchFamily="34" charset="0"/>
                <a:cs typeface="Calibri" panose="020F0502020204030204" pitchFamily="34" charset="0"/>
              </a:rPr>
              <a:t>μόνο στις σχολικές </a:t>
            </a:r>
            <a:r>
              <a:rPr lang="el-GR" sz="2400" dirty="0" smtClean="0">
                <a:solidFill>
                  <a:schemeClr val="accent2"/>
                </a:solidFill>
                <a:latin typeface="Calibri" panose="020F0502020204030204" pitchFamily="34" charset="0"/>
                <a:cs typeface="Calibri" panose="020F0502020204030204" pitchFamily="34" charset="0"/>
              </a:rPr>
              <a:t>μονάδες</a:t>
            </a:r>
            <a:r>
              <a:rPr lang="el-GR" sz="2400" dirty="0">
                <a:solidFill>
                  <a:schemeClr val="accent2"/>
                </a:solidFill>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και επικαιροποιείται  σε κάθε αλλαγή   του αριθμού των τμημάτων.</a:t>
            </a:r>
            <a:endParaRPr lang="el-GR" sz="2400" dirty="0" smtClean="0">
              <a:solidFill>
                <a:schemeClr val="accent2"/>
              </a:solidFill>
              <a:latin typeface="Calibri" panose="020F0502020204030204" pitchFamily="34" charset="0"/>
              <a:cs typeface="Calibri" panose="020F0502020204030204" pitchFamily="34" charset="0"/>
            </a:endParaRPr>
          </a:p>
          <a:p>
            <a:endParaRPr lang="el-GR" sz="2400" dirty="0" smtClean="0">
              <a:solidFill>
                <a:schemeClr val="accent2"/>
              </a:solidFill>
              <a:latin typeface="Calibri" panose="020F0502020204030204" pitchFamily="34" charset="0"/>
              <a:cs typeface="Calibri" panose="020F0502020204030204" pitchFamily="34" charset="0"/>
            </a:endParaRPr>
          </a:p>
        </p:txBody>
      </p:sp>
      <p:sp>
        <p:nvSpPr>
          <p:cNvPr id="4" name="3 - Θέση αριθμού διαφάνειας"/>
          <p:cNvSpPr>
            <a:spLocks noGrp="1"/>
          </p:cNvSpPr>
          <p:nvPr>
            <p:ph type="sldNum" sz="quarter" idx="12"/>
          </p:nvPr>
        </p:nvSpPr>
        <p:spPr/>
        <p:txBody>
          <a:bodyPr/>
          <a:lstStyle/>
          <a:p>
            <a:fld id="{A1EE1CA2-E451-4A83-A3A4-4F4AA5F9E67F}" type="slidenum">
              <a:rPr lang="el-GR" smtClean="0"/>
              <a:pPr/>
              <a:t>11</a:t>
            </a:fld>
            <a:endParaRPr lang="el-G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88640"/>
            <a:ext cx="8208912" cy="6120680"/>
          </a:xfrm>
        </p:spPr>
        <p:txBody>
          <a:bodyPr>
            <a:noAutofit/>
          </a:bodyPr>
          <a:lstStyle/>
          <a:p>
            <a:pPr marL="0" indent="0" algn="ctr">
              <a:buNone/>
            </a:pPr>
            <a:endParaRPr lang="el-GR" sz="2400" dirty="0" smtClean="0">
              <a:latin typeface="Calibri" panose="020F0502020204030204" pitchFamily="34" charset="0"/>
              <a:cs typeface="Calibri" panose="020F0502020204030204" pitchFamily="34" charset="0"/>
            </a:endParaRPr>
          </a:p>
          <a:p>
            <a:pPr marL="0" indent="0" algn="ctr">
              <a:buNone/>
            </a:pPr>
            <a:r>
              <a:rPr lang="el-GR" b="1" dirty="0" smtClean="0">
                <a:solidFill>
                  <a:srgbClr val="8E0000"/>
                </a:solidFill>
                <a:latin typeface="Calibri" panose="020F0502020204030204" pitchFamily="34" charset="0"/>
                <a:cs typeface="Calibri" panose="020F0502020204030204" pitchFamily="34" charset="0"/>
              </a:rPr>
              <a:t>ΤΜΗΜΑΤΑ ΕΝΤΑΞΗΣ</a:t>
            </a:r>
          </a:p>
          <a:p>
            <a:pPr marL="0" indent="0" algn="ctr">
              <a:buNone/>
            </a:pPr>
            <a:endParaRPr lang="el-GR" sz="2400" dirty="0" smtClean="0">
              <a:solidFill>
                <a:srgbClr val="8E0000"/>
              </a:solidFill>
              <a:latin typeface="Calibri" panose="020F0502020204030204" pitchFamily="34" charset="0"/>
              <a:cs typeface="Calibri" panose="020F0502020204030204" pitchFamily="34" charset="0"/>
            </a:endParaRPr>
          </a:p>
          <a:p>
            <a:pPr algn="just">
              <a:buClr>
                <a:srgbClr val="8E0000"/>
              </a:buClr>
              <a:buFont typeface="Wingdings" pitchFamily="2" charset="2"/>
              <a:buChar char="ü"/>
            </a:pPr>
            <a:r>
              <a:rPr lang="el-GR" sz="2400" dirty="0" smtClean="0">
                <a:latin typeface="Calibri" panose="020F0502020204030204" pitchFamily="34" charset="0"/>
                <a:cs typeface="Calibri" panose="020F0502020204030204" pitchFamily="34" charset="0"/>
              </a:rPr>
              <a:t> Στα </a:t>
            </a:r>
            <a:r>
              <a:rPr lang="el-GR" sz="2400" dirty="0">
                <a:latin typeface="Calibri" panose="020F0502020204030204" pitchFamily="34" charset="0"/>
                <a:cs typeface="Calibri" panose="020F0502020204030204" pitchFamily="34" charset="0"/>
              </a:rPr>
              <a:t>Λοιπά Στοιχεία των σχολικών μονάδων το πεδίο «</a:t>
            </a:r>
            <a:r>
              <a:rPr lang="el-GR" sz="2400" dirty="0">
                <a:solidFill>
                  <a:schemeClr val="accent2"/>
                </a:solidFill>
                <a:latin typeface="Calibri" panose="020F0502020204030204" pitchFamily="34" charset="0"/>
                <a:cs typeface="Calibri" panose="020F0502020204030204" pitchFamily="34" charset="0"/>
              </a:rPr>
              <a:t>Αριθμός Τμημάτων Ένταξης</a:t>
            </a:r>
            <a:r>
              <a:rPr lang="el-GR" sz="2400" dirty="0">
                <a:latin typeface="Calibri" panose="020F0502020204030204" pitchFamily="34" charset="0"/>
                <a:cs typeface="Calibri" panose="020F0502020204030204" pitchFamily="34" charset="0"/>
              </a:rPr>
              <a:t>» πρέπει να συμπληρωθεί με τον αριθμό των Τμημάτων Ένταξης που σχεδιάζεται να λειτουργήσει στη συγκεκριμένη μονάδα κατά το τρέχον σχολικό έτος, </a:t>
            </a:r>
            <a:r>
              <a:rPr lang="el-GR" sz="2400" dirty="0">
                <a:solidFill>
                  <a:schemeClr val="accent2"/>
                </a:solidFill>
                <a:latin typeface="Calibri" panose="020F0502020204030204" pitchFamily="34" charset="0"/>
                <a:cs typeface="Calibri" panose="020F0502020204030204" pitchFamily="34" charset="0"/>
              </a:rPr>
              <a:t>ανεξάρτητα από τον αριθμό των Ιδρυμένων Τμημάτων Ένταξης</a:t>
            </a:r>
            <a:r>
              <a:rPr lang="el-GR" sz="2400" dirty="0" smtClean="0">
                <a:solidFill>
                  <a:schemeClr val="accent2"/>
                </a:solidFill>
                <a:latin typeface="Calibri" panose="020F0502020204030204" pitchFamily="34" charset="0"/>
                <a:cs typeface="Calibri" panose="020F0502020204030204" pitchFamily="34" charset="0"/>
              </a:rPr>
              <a:t>.</a:t>
            </a:r>
          </a:p>
          <a:p>
            <a:pPr marL="0" indent="0" algn="ctr">
              <a:buNone/>
            </a:pPr>
            <a:r>
              <a:rPr lang="el-GR" b="1" dirty="0">
                <a:solidFill>
                  <a:srgbClr val="C00000"/>
                </a:solidFill>
                <a:latin typeface="Calibri" panose="020F0502020204030204" pitchFamily="34" charset="0"/>
                <a:cs typeface="Calibri" panose="020F0502020204030204" pitchFamily="34" charset="0"/>
              </a:rPr>
              <a:t>ΤΑΞΕΙΣ ΥΠΟΔΟΧΗΣ</a:t>
            </a:r>
          </a:p>
          <a:p>
            <a:pPr lvl="0">
              <a:buFont typeface="Wingdings" panose="05000000000000000000" pitchFamily="2" charset="2"/>
              <a:buChar char="ü"/>
            </a:pPr>
            <a:r>
              <a:rPr lang="el-GR" sz="2400" dirty="0">
                <a:latin typeface="Calibri" panose="020F0502020204030204" pitchFamily="34" charset="0"/>
                <a:cs typeface="Calibri" panose="020F0502020204030204" pitchFamily="34" charset="0"/>
              </a:rPr>
              <a:t>Στα Λοιπά Στοιχεία των σχολικών μονάδων το πεδίο «Αριθμός Τάξεων Υποδοχής ΖΕΠ» πρέπει να συμπληρωθεί με τον αριθμό των Τάξεων Υποδοχής ΖΕΠ που έχει ιδρυθεί στη συγκεκριμένη μονάδα κατά το τρέχον σχολικό έτος.</a:t>
            </a:r>
          </a:p>
          <a:p>
            <a:pPr marL="0" indent="0" algn="just">
              <a:buClr>
                <a:srgbClr val="8E0000"/>
              </a:buClr>
              <a:buNone/>
            </a:pPr>
            <a:endParaRPr lang="el-GR" sz="2400" dirty="0" smtClean="0">
              <a:solidFill>
                <a:schemeClr val="accent2"/>
              </a:solidFill>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12</a:t>
            </a:fld>
            <a:endParaRPr lang="el-GR"/>
          </a:p>
        </p:txBody>
      </p:sp>
    </p:spTree>
    <p:extLst>
      <p:ext uri="{BB962C8B-B14F-4D97-AF65-F5344CB8AC3E}">
        <p14:creationId xmlns:p14="http://schemas.microsoft.com/office/powerpoint/2010/main" val="3637266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83880" cy="1170456"/>
          </a:xfrm>
        </p:spPr>
        <p:txBody>
          <a:bodyPr/>
          <a:lstStyle/>
          <a:p>
            <a:pPr marL="0" indent="0" algn="ctr">
              <a:buNone/>
            </a:pPr>
            <a:r>
              <a:rPr lang="el-GR" b="1" dirty="0" smtClean="0"/>
              <a:t>ΑΔΕΙΕΣ ΕΚΠΑΙΔΕΥΤΙΚΩΝ</a:t>
            </a:r>
            <a:endParaRPr lang="el-GR" b="1" dirty="0"/>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13</a:t>
            </a:fld>
            <a:endParaRPr lang="el-G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9126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59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404664"/>
            <a:ext cx="8183880" cy="5472608"/>
          </a:xfrm>
        </p:spPr>
        <p:txBody>
          <a:bodyPr>
            <a:normAutofit/>
          </a:bodyPr>
          <a:lstStyle/>
          <a:p>
            <a:pPr marL="449263" indent="357188"/>
            <a:endParaRPr lang="el-GR" dirty="0" smtClean="0"/>
          </a:p>
          <a:p>
            <a:pPr marL="449263" indent="357188" algn="just"/>
            <a:r>
              <a:rPr lang="el-GR" sz="2400" dirty="0" smtClean="0"/>
              <a:t>Όπως </a:t>
            </a:r>
            <a:r>
              <a:rPr lang="el-GR" sz="2400" dirty="0"/>
              <a:t>ήδη εφαρμόζεται, κάθε αίτηση για άδεια εκπαιδευτικού </a:t>
            </a:r>
            <a:r>
              <a:rPr lang="el-GR" sz="2400" b="1" u="sng" dirty="0">
                <a:solidFill>
                  <a:schemeClr val="bg2">
                    <a:lumMod val="25000"/>
                  </a:schemeClr>
                </a:solidFill>
              </a:rPr>
              <a:t>καταχωρείται</a:t>
            </a:r>
            <a:r>
              <a:rPr lang="el-GR" sz="2400" u="sng" dirty="0">
                <a:solidFill>
                  <a:schemeClr val="bg2">
                    <a:lumMod val="25000"/>
                  </a:schemeClr>
                </a:solidFill>
              </a:rPr>
              <a:t> </a:t>
            </a:r>
            <a:r>
              <a:rPr lang="el-GR" sz="2400" dirty="0"/>
              <a:t>στο </a:t>
            </a:r>
            <a:r>
              <a:rPr lang="en-US" sz="2400" dirty="0"/>
              <a:t>My</a:t>
            </a:r>
            <a:r>
              <a:rPr lang="el-GR" sz="2400" dirty="0"/>
              <a:t> </a:t>
            </a:r>
            <a:r>
              <a:rPr lang="en-US" sz="2400" dirty="0"/>
              <a:t>School</a:t>
            </a:r>
            <a:r>
              <a:rPr lang="el-GR" sz="2400" dirty="0"/>
              <a:t>.</a:t>
            </a:r>
          </a:p>
          <a:p>
            <a:pPr marL="449263" indent="0" algn="just">
              <a:buNone/>
            </a:pPr>
            <a:endParaRPr lang="el-GR" sz="1000" dirty="0"/>
          </a:p>
          <a:p>
            <a:pPr marL="449263" indent="357188" algn="just"/>
            <a:r>
              <a:rPr lang="el-GR" sz="2400" dirty="0"/>
              <a:t>Οι σχολικές μονάδες είναι υπεύθυνες να καταχωρούν  </a:t>
            </a:r>
            <a:r>
              <a:rPr lang="el-GR" sz="2400" b="1" u="sng" dirty="0">
                <a:solidFill>
                  <a:schemeClr val="bg2">
                    <a:lumMod val="25000"/>
                  </a:schemeClr>
                </a:solidFill>
              </a:rPr>
              <a:t>εγκαίρως</a:t>
            </a:r>
            <a:r>
              <a:rPr lang="el-GR" sz="2400" b="1" dirty="0">
                <a:solidFill>
                  <a:schemeClr val="accent1"/>
                </a:solidFill>
              </a:rPr>
              <a:t> </a:t>
            </a:r>
            <a:r>
              <a:rPr lang="el-GR" sz="2400" dirty="0"/>
              <a:t>τις βραχυπρόθεσμες άδειες εκπαιδευτικών  στο </a:t>
            </a:r>
            <a:r>
              <a:rPr lang="en-US" sz="2400" dirty="0"/>
              <a:t>My</a:t>
            </a:r>
            <a:r>
              <a:rPr lang="el-GR" sz="2400" dirty="0"/>
              <a:t> </a:t>
            </a:r>
            <a:r>
              <a:rPr lang="en-US" sz="2400" dirty="0"/>
              <a:t>School</a:t>
            </a:r>
            <a:r>
              <a:rPr lang="el-GR" dirty="0"/>
              <a:t>.</a:t>
            </a:r>
            <a:r>
              <a:rPr lang="el-GR" b="1" dirty="0"/>
              <a:t> </a:t>
            </a:r>
          </a:p>
          <a:p>
            <a:pPr marL="449263" indent="0">
              <a:buNone/>
            </a:pPr>
            <a:endParaRPr lang="el-GR" b="1" dirty="0"/>
          </a:p>
          <a:p>
            <a:pPr marL="449263" indent="0" algn="just">
              <a:buNone/>
            </a:pPr>
            <a:r>
              <a:rPr lang="el-GR" sz="2400" b="1" u="sng" dirty="0">
                <a:solidFill>
                  <a:schemeClr val="accent1"/>
                </a:solidFill>
              </a:rPr>
              <a:t> </a:t>
            </a:r>
            <a:r>
              <a:rPr lang="el-GR" sz="2400" b="1" u="sng" dirty="0">
                <a:solidFill>
                  <a:schemeClr val="bg2">
                    <a:lumMod val="25000"/>
                  </a:schemeClr>
                </a:solidFill>
              </a:rPr>
              <a:t>ΠΡΟΣΟΧΗ</a:t>
            </a:r>
            <a:r>
              <a:rPr lang="el-GR" sz="2400" u="sng" dirty="0">
                <a:solidFill>
                  <a:schemeClr val="bg2">
                    <a:lumMod val="25000"/>
                  </a:schemeClr>
                </a:solidFill>
              </a:rPr>
              <a:t>: </a:t>
            </a:r>
            <a:r>
              <a:rPr lang="el-GR" sz="2400" dirty="0"/>
              <a:t>Εάν ο Εργαζόμενος </a:t>
            </a:r>
            <a:r>
              <a:rPr lang="el-GR" sz="2400" b="1" dirty="0"/>
              <a:t>απουσιάζει </a:t>
            </a:r>
            <a:r>
              <a:rPr lang="el-GR" sz="2400" dirty="0"/>
              <a:t>από το Φορέα σας, και εμφανίζεται ότι υπηρετεί </a:t>
            </a:r>
            <a:r>
              <a:rPr lang="el-GR" sz="2400" dirty="0" smtClean="0"/>
              <a:t>κανονικά, τότε </a:t>
            </a:r>
            <a:r>
              <a:rPr lang="el-GR" sz="2400" dirty="0"/>
              <a:t>πρέπει να ενημερώσετε το σύστημα σχετικά με την απουσία του. </a:t>
            </a:r>
          </a:p>
          <a:p>
            <a:pPr marL="449263" indent="357188"/>
            <a:endParaRPr lang="el-GR" sz="1050" dirty="0"/>
          </a:p>
          <a:p>
            <a:endParaRPr lang="el-GR" dirty="0"/>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14</a:t>
            </a:fld>
            <a:endParaRPr lang="el-GR"/>
          </a:p>
        </p:txBody>
      </p:sp>
    </p:spTree>
    <p:extLst>
      <p:ext uri="{BB962C8B-B14F-4D97-AF65-F5344CB8AC3E}">
        <p14:creationId xmlns:p14="http://schemas.microsoft.com/office/powerpoint/2010/main" val="134506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15</a:t>
            </a:fld>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8356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68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16</a:t>
            </a:fld>
            <a:endParaRPr lang="el-GR"/>
          </a:p>
        </p:txBody>
      </p:sp>
      <p:pic>
        <p:nvPicPr>
          <p:cNvPr id="6" name="Θέση περιεχομένου 5"/>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5000"/>
                    </a14:imgEffect>
                  </a14:imgLayer>
                </a14:imgProps>
              </a:ext>
            </a:extLst>
          </a:blip>
          <a:srcRect l="33118" t="13569" r="16041" b="3637"/>
          <a:stretch/>
        </p:blipFill>
        <p:spPr bwMode="auto">
          <a:xfrm>
            <a:off x="467544" y="530225"/>
            <a:ext cx="8064896" cy="5347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171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28596" y="764704"/>
            <a:ext cx="8229600" cy="5832648"/>
          </a:xfrm>
        </p:spPr>
        <p:txBody>
          <a:bodyPr>
            <a:normAutofit fontScale="92500" lnSpcReduction="20000"/>
          </a:bodyPr>
          <a:lstStyle/>
          <a:p>
            <a:pPr marL="177800" indent="450850">
              <a:buNone/>
            </a:pPr>
            <a:endParaRPr lang="el-GR" sz="2200" dirty="0" smtClean="0"/>
          </a:p>
          <a:p>
            <a:pPr marL="177800" indent="450850">
              <a:buNone/>
            </a:pPr>
            <a:r>
              <a:rPr lang="el-GR" sz="2200" b="1" dirty="0" smtClean="0"/>
              <a:t>Ποιες άδειες  καταχωρεί το σχολείο χωρίς να απαιτείται έγκριση από τη Διεύθυνση;</a:t>
            </a:r>
          </a:p>
          <a:p>
            <a:pPr marL="177800" indent="450850">
              <a:buNone/>
            </a:pPr>
            <a:endParaRPr lang="el-GR" sz="1000" dirty="0" smtClean="0"/>
          </a:p>
          <a:p>
            <a:pPr marL="449263" indent="357188"/>
            <a:r>
              <a:rPr lang="el-GR" sz="1700" b="1" u="sng" dirty="0" smtClean="0">
                <a:solidFill>
                  <a:schemeClr val="bg2">
                    <a:lumMod val="25000"/>
                  </a:schemeClr>
                </a:solidFill>
              </a:rPr>
              <a:t>Ειδική άδεια  </a:t>
            </a:r>
            <a:r>
              <a:rPr lang="el-GR" sz="1700" dirty="0" smtClean="0"/>
              <a:t>παράγραφος 2 του άρθρου 50  του Υ.Κ. και επιπλέον παρ.1  του άρθρου 51 Ν.4075/2012 (μέχρι και 22 μέρες)</a:t>
            </a:r>
          </a:p>
          <a:p>
            <a:pPr marL="449263" indent="357188"/>
            <a:r>
              <a:rPr lang="el-GR" sz="1700" b="1" u="sng" dirty="0" smtClean="0">
                <a:solidFill>
                  <a:schemeClr val="bg2">
                    <a:lumMod val="25000"/>
                  </a:schemeClr>
                </a:solidFill>
              </a:rPr>
              <a:t>Ειδική άδεια λόγω θανάτ</a:t>
            </a:r>
            <a:r>
              <a:rPr lang="el-GR" sz="1700" b="1" u="sng" dirty="0" smtClean="0">
                <a:solidFill>
                  <a:schemeClr val="accent1"/>
                </a:solidFill>
              </a:rPr>
              <a:t>ου </a:t>
            </a:r>
            <a:r>
              <a:rPr lang="el-GR" sz="1700" dirty="0" smtClean="0"/>
              <a:t>συγγενούς</a:t>
            </a:r>
            <a:r>
              <a:rPr lang="en-US" sz="1700" dirty="0" smtClean="0"/>
              <a:t> (</a:t>
            </a:r>
            <a:r>
              <a:rPr lang="el-GR" sz="1700" dirty="0" smtClean="0"/>
              <a:t>μέχρι </a:t>
            </a:r>
            <a:r>
              <a:rPr lang="en-US" sz="1700" dirty="0" smtClean="0"/>
              <a:t>3</a:t>
            </a:r>
            <a:r>
              <a:rPr lang="el-GR" sz="1700" dirty="0" smtClean="0"/>
              <a:t> μέρες)</a:t>
            </a:r>
          </a:p>
          <a:p>
            <a:pPr marL="449263" indent="357188"/>
            <a:r>
              <a:rPr lang="el-GR" sz="1700" b="1" u="sng" dirty="0" smtClean="0">
                <a:solidFill>
                  <a:schemeClr val="bg2">
                    <a:lumMod val="25000"/>
                  </a:schemeClr>
                </a:solidFill>
              </a:rPr>
              <a:t>Ειδική άδεια για  συμμετοχή σε δίκη</a:t>
            </a:r>
            <a:r>
              <a:rPr lang="en-US" sz="1700" b="1" u="sng" dirty="0" smtClean="0">
                <a:solidFill>
                  <a:schemeClr val="bg2">
                    <a:lumMod val="25000"/>
                  </a:schemeClr>
                </a:solidFill>
              </a:rPr>
              <a:t> </a:t>
            </a:r>
            <a:r>
              <a:rPr lang="en-US" sz="1700" dirty="0" smtClean="0"/>
              <a:t>(1 </a:t>
            </a:r>
            <a:r>
              <a:rPr lang="el-GR" sz="1700" dirty="0" smtClean="0"/>
              <a:t>ή </a:t>
            </a:r>
            <a:r>
              <a:rPr lang="en-US" sz="1700" dirty="0" smtClean="0"/>
              <a:t> 2 </a:t>
            </a:r>
            <a:r>
              <a:rPr lang="el-GR" sz="1700" dirty="0" smtClean="0"/>
              <a:t>μέρες ανάλογα με τη χιλιομετρική απόσταση</a:t>
            </a:r>
            <a:r>
              <a:rPr lang="en-US" sz="1700" dirty="0" smtClean="0"/>
              <a:t>)</a:t>
            </a:r>
            <a:endParaRPr lang="el-GR" sz="1700" dirty="0" smtClean="0"/>
          </a:p>
          <a:p>
            <a:pPr marL="449263" indent="357188" algn="ctr"/>
            <a:r>
              <a:rPr lang="el-GR" sz="1700" b="1" u="sng" dirty="0" smtClean="0">
                <a:solidFill>
                  <a:schemeClr val="bg2">
                    <a:lumMod val="25000"/>
                  </a:schemeClr>
                </a:solidFill>
              </a:rPr>
              <a:t>Ειδική άδεια αιμοδοσίας</a:t>
            </a:r>
            <a:r>
              <a:rPr lang="en-US" sz="1700" b="1" u="sng" dirty="0" smtClean="0">
                <a:solidFill>
                  <a:schemeClr val="bg2">
                    <a:lumMod val="25000"/>
                  </a:schemeClr>
                </a:solidFill>
              </a:rPr>
              <a:t> </a:t>
            </a:r>
            <a:r>
              <a:rPr lang="en-US" sz="1700" dirty="0" smtClean="0"/>
              <a:t>(3 </a:t>
            </a:r>
            <a:r>
              <a:rPr lang="el-GR" sz="1700" dirty="0" smtClean="0"/>
              <a:t>μέρες στο ίδιο ημερολογιακό έτος</a:t>
            </a:r>
            <a:r>
              <a:rPr lang="en-US" sz="1700" dirty="0" smtClean="0"/>
              <a:t>)</a:t>
            </a:r>
            <a:endParaRPr lang="el-GR" sz="1700" dirty="0" smtClean="0"/>
          </a:p>
          <a:p>
            <a:pPr marL="449263" indent="357188"/>
            <a:r>
              <a:rPr lang="el-GR" sz="1700" b="1" u="sng" dirty="0" smtClean="0">
                <a:solidFill>
                  <a:schemeClr val="bg2">
                    <a:lumMod val="25000"/>
                  </a:schemeClr>
                </a:solidFill>
              </a:rPr>
              <a:t>Άδεια σε πατέρα εκπαιδευτικό </a:t>
            </a:r>
            <a:r>
              <a:rPr lang="el-GR" sz="1700" dirty="0" smtClean="0"/>
              <a:t>λόγω γέννησης τέκνου (μέχρι και 2 μέρες)</a:t>
            </a:r>
          </a:p>
          <a:p>
            <a:pPr marL="449263" indent="357188"/>
            <a:r>
              <a:rPr lang="el-GR" sz="1700" b="1" u="sng" dirty="0" smtClean="0">
                <a:solidFill>
                  <a:schemeClr val="bg2">
                    <a:lumMod val="25000"/>
                  </a:schemeClr>
                </a:solidFill>
              </a:rPr>
              <a:t>Αναρρωτική άδεια με γνωμάτευση Πρωτοβάθμιας Υγειονομικής Επιτροπής </a:t>
            </a:r>
          </a:p>
          <a:p>
            <a:pPr marL="449263" indent="357188"/>
            <a:r>
              <a:rPr lang="el-GR" sz="1700" b="1" u="sng" dirty="0" smtClean="0">
                <a:solidFill>
                  <a:schemeClr val="bg2">
                    <a:lumMod val="25000"/>
                  </a:schemeClr>
                </a:solidFill>
              </a:rPr>
              <a:t>Άδεια για την παρακολούθηση της σχολικής επίδοσης </a:t>
            </a:r>
            <a:r>
              <a:rPr lang="el-GR" sz="1700" dirty="0" smtClean="0"/>
              <a:t>τέκνων</a:t>
            </a:r>
            <a:r>
              <a:rPr lang="en-US" sz="1700" dirty="0" smtClean="0"/>
              <a:t> (</a:t>
            </a:r>
            <a:r>
              <a:rPr lang="el-GR" sz="1700" dirty="0" smtClean="0"/>
              <a:t>μέχρι </a:t>
            </a:r>
            <a:r>
              <a:rPr lang="en-US" sz="1700" dirty="0" smtClean="0"/>
              <a:t>4 </a:t>
            </a:r>
            <a:r>
              <a:rPr lang="el-GR" sz="1700" dirty="0" smtClean="0"/>
              <a:t>μέρες για </a:t>
            </a:r>
            <a:r>
              <a:rPr lang="en-US" sz="1700" dirty="0" smtClean="0"/>
              <a:t>1 </a:t>
            </a:r>
            <a:r>
              <a:rPr lang="el-GR" sz="1700" dirty="0" smtClean="0"/>
              <a:t>τέκνο</a:t>
            </a:r>
            <a:r>
              <a:rPr lang="en-US" sz="1700" dirty="0" smtClean="0"/>
              <a:t>, 5 </a:t>
            </a:r>
            <a:r>
              <a:rPr lang="el-GR" sz="1700" dirty="0" smtClean="0"/>
              <a:t>μέρες για</a:t>
            </a:r>
            <a:r>
              <a:rPr lang="en-US" sz="1700" dirty="0" smtClean="0"/>
              <a:t> 2 </a:t>
            </a:r>
            <a:r>
              <a:rPr lang="el-GR" sz="1700" dirty="0" smtClean="0"/>
              <a:t>τέκνα</a:t>
            </a:r>
            <a:r>
              <a:rPr lang="en-US" sz="1700" dirty="0" smtClean="0"/>
              <a:t> </a:t>
            </a:r>
            <a:r>
              <a:rPr lang="el-GR" sz="1700" dirty="0" smtClean="0"/>
              <a:t>και</a:t>
            </a:r>
            <a:r>
              <a:rPr lang="en-US" sz="1700" dirty="0" smtClean="0"/>
              <a:t> </a:t>
            </a:r>
            <a:r>
              <a:rPr lang="el-GR" sz="1700" dirty="0" smtClean="0"/>
              <a:t>μέχρι </a:t>
            </a:r>
            <a:r>
              <a:rPr lang="en-US" sz="1700" dirty="0" smtClean="0"/>
              <a:t>6</a:t>
            </a:r>
            <a:r>
              <a:rPr lang="el-GR" sz="1700" dirty="0" smtClean="0"/>
              <a:t> μέρες</a:t>
            </a:r>
            <a:r>
              <a:rPr lang="en-US" sz="1700" dirty="0" smtClean="0"/>
              <a:t> </a:t>
            </a:r>
            <a:r>
              <a:rPr lang="el-GR" sz="1700" dirty="0" smtClean="0"/>
              <a:t>από</a:t>
            </a:r>
            <a:r>
              <a:rPr lang="en-US" sz="1700" dirty="0" smtClean="0"/>
              <a:t> 2 </a:t>
            </a:r>
            <a:r>
              <a:rPr lang="el-GR" sz="1700" dirty="0" smtClean="0"/>
              <a:t>τέκνα και πάνω</a:t>
            </a:r>
            <a:r>
              <a:rPr lang="en-US" sz="1700" dirty="0" smtClean="0"/>
              <a:t> </a:t>
            </a:r>
            <a:r>
              <a:rPr lang="el-GR" sz="1700" dirty="0" smtClean="0"/>
              <a:t>αλλά με προϋπόθεση ότι τουλάχιστον ένα από αυτά να φοιτά σε διαφορετική βαθμίδα)</a:t>
            </a:r>
          </a:p>
          <a:p>
            <a:pPr marL="449263" indent="357188"/>
            <a:r>
              <a:rPr lang="el-GR" sz="1700" b="1" u="sng" dirty="0" smtClean="0">
                <a:solidFill>
                  <a:schemeClr val="bg2">
                    <a:lumMod val="25000"/>
                  </a:schemeClr>
                </a:solidFill>
              </a:rPr>
              <a:t>Αναρρωτική άδεια με Ιατρική Γνωμάτευση</a:t>
            </a:r>
            <a:r>
              <a:rPr lang="en-US" sz="1700" b="1" u="sng" dirty="0" smtClean="0">
                <a:solidFill>
                  <a:schemeClr val="bg2">
                    <a:lumMod val="25000"/>
                  </a:schemeClr>
                </a:solidFill>
              </a:rPr>
              <a:t> </a:t>
            </a:r>
            <a:r>
              <a:rPr lang="en-US" sz="1700" dirty="0" smtClean="0"/>
              <a:t>(</a:t>
            </a:r>
            <a:r>
              <a:rPr lang="el-GR" sz="1700" dirty="0" smtClean="0"/>
              <a:t>μέχρι 3 μέρες χωρίς γνωμοδότηση Υγειονομικής Επιτροπής</a:t>
            </a:r>
            <a:r>
              <a:rPr lang="en-US" sz="1700" dirty="0" smtClean="0"/>
              <a:t>)</a:t>
            </a:r>
            <a:endParaRPr lang="el-GR" sz="1700" dirty="0" smtClean="0"/>
          </a:p>
          <a:p>
            <a:pPr marL="449263" indent="357188"/>
            <a:r>
              <a:rPr lang="el-GR" sz="1700" b="1" u="sng" dirty="0" smtClean="0">
                <a:solidFill>
                  <a:schemeClr val="bg2">
                    <a:lumMod val="25000"/>
                  </a:schemeClr>
                </a:solidFill>
              </a:rPr>
              <a:t>Αναρρωτική άδεια με Υπεύθυνη Δήλωση</a:t>
            </a:r>
            <a:r>
              <a:rPr lang="en-US" sz="1700" b="1" u="sng" dirty="0" smtClean="0">
                <a:solidFill>
                  <a:schemeClr val="bg2">
                    <a:lumMod val="25000"/>
                  </a:schemeClr>
                </a:solidFill>
              </a:rPr>
              <a:t> </a:t>
            </a:r>
            <a:r>
              <a:rPr lang="el-GR" sz="1700" dirty="0" smtClean="0">
                <a:solidFill>
                  <a:schemeClr val="bg2">
                    <a:lumMod val="25000"/>
                  </a:schemeClr>
                </a:solidFill>
              </a:rPr>
              <a:t>(</a:t>
            </a:r>
            <a:r>
              <a:rPr lang="el-GR" sz="1700" dirty="0" smtClean="0"/>
              <a:t>μέχρι </a:t>
            </a:r>
            <a:r>
              <a:rPr lang="en-US" sz="1700" dirty="0" smtClean="0"/>
              <a:t>2</a:t>
            </a:r>
            <a:r>
              <a:rPr lang="el-GR" sz="1700" dirty="0" smtClean="0"/>
              <a:t> μέρες)</a:t>
            </a:r>
          </a:p>
          <a:p>
            <a:pPr marL="449263" indent="357188"/>
            <a:r>
              <a:rPr lang="el-GR" sz="1700" b="1" u="sng" dirty="0" smtClean="0">
                <a:solidFill>
                  <a:schemeClr val="bg2">
                    <a:lumMod val="25000"/>
                  </a:schemeClr>
                </a:solidFill>
              </a:rPr>
              <a:t>Άδεια γάμου </a:t>
            </a:r>
            <a:r>
              <a:rPr lang="el-GR" sz="1700" b="1" u="sng" dirty="0" smtClean="0">
                <a:solidFill>
                  <a:schemeClr val="accent1"/>
                </a:solidFill>
              </a:rPr>
              <a:t>(</a:t>
            </a:r>
            <a:r>
              <a:rPr lang="el-GR" sz="1700" dirty="0" smtClean="0"/>
              <a:t>μέχρι και 5 μέρες)</a:t>
            </a:r>
          </a:p>
          <a:p>
            <a:pPr marL="449263" indent="357188"/>
            <a:r>
              <a:rPr lang="el-GR" sz="1700" b="1" u="sng" dirty="0" smtClean="0">
                <a:solidFill>
                  <a:schemeClr val="bg2">
                    <a:lumMod val="25000"/>
                  </a:schemeClr>
                </a:solidFill>
              </a:rPr>
              <a:t>Άδεια εξετάσεων</a:t>
            </a:r>
            <a:r>
              <a:rPr lang="en-US" sz="1700" b="1" u="sng" dirty="0" smtClean="0">
                <a:solidFill>
                  <a:schemeClr val="bg2">
                    <a:lumMod val="25000"/>
                  </a:schemeClr>
                </a:solidFill>
              </a:rPr>
              <a:t> </a:t>
            </a:r>
            <a:r>
              <a:rPr lang="el-GR" sz="1700" dirty="0" smtClean="0"/>
              <a:t>(μέχρι </a:t>
            </a:r>
            <a:r>
              <a:rPr lang="en-US" sz="1700" dirty="0" smtClean="0"/>
              <a:t>10 </a:t>
            </a:r>
            <a:r>
              <a:rPr lang="el-GR" sz="1700" dirty="0" smtClean="0"/>
              <a:t>μέρες βάσει του προγράμματος εξετάσεων)</a:t>
            </a:r>
          </a:p>
          <a:p>
            <a:pPr marL="449263" indent="357188"/>
            <a:r>
              <a:rPr lang="el-GR" sz="1700" b="1" u="sng" dirty="0" smtClean="0">
                <a:solidFill>
                  <a:schemeClr val="bg2">
                    <a:lumMod val="25000"/>
                  </a:schemeClr>
                </a:solidFill>
              </a:rPr>
              <a:t>Κανονική άδεια</a:t>
            </a:r>
            <a:r>
              <a:rPr lang="en-US" sz="1700" b="1" u="sng" dirty="0" smtClean="0">
                <a:solidFill>
                  <a:schemeClr val="bg2">
                    <a:lumMod val="25000"/>
                  </a:schemeClr>
                </a:solidFill>
              </a:rPr>
              <a:t> </a:t>
            </a:r>
            <a:r>
              <a:rPr lang="el-GR" sz="1700" dirty="0" smtClean="0"/>
              <a:t>(μέχρι </a:t>
            </a:r>
            <a:r>
              <a:rPr lang="en-US" sz="1700" dirty="0" smtClean="0"/>
              <a:t>10</a:t>
            </a:r>
            <a:r>
              <a:rPr lang="el-GR" sz="1700" dirty="0" smtClean="0"/>
              <a:t> ημέρες)</a:t>
            </a:r>
          </a:p>
        </p:txBody>
      </p:sp>
      <p:sp>
        <p:nvSpPr>
          <p:cNvPr id="4" name="3 - Θέση αριθμού διαφάνειας"/>
          <p:cNvSpPr>
            <a:spLocks noGrp="1"/>
          </p:cNvSpPr>
          <p:nvPr>
            <p:ph type="sldNum" sz="quarter" idx="12"/>
          </p:nvPr>
        </p:nvSpPr>
        <p:spPr/>
        <p:txBody>
          <a:bodyPr/>
          <a:lstStyle/>
          <a:p>
            <a:fld id="{A1EE1CA2-E451-4A83-A3A4-4F4AA5F9E67F}" type="slidenum">
              <a:rPr lang="el-GR" smtClean="0"/>
              <a:pPr/>
              <a:t>17</a:t>
            </a:fld>
            <a:endParaRPr lang="el-GR" dirty="0"/>
          </a:p>
        </p:txBody>
      </p:sp>
      <p:sp>
        <p:nvSpPr>
          <p:cNvPr id="2" name="1 - Τίτλος"/>
          <p:cNvSpPr>
            <a:spLocks noGrp="1"/>
          </p:cNvSpPr>
          <p:nvPr>
            <p:ph type="title"/>
          </p:nvPr>
        </p:nvSpPr>
        <p:spPr>
          <a:xfrm>
            <a:off x="467544" y="332656"/>
            <a:ext cx="8219256" cy="576064"/>
          </a:xfrm>
        </p:spPr>
        <p:txBody>
          <a:bodyPr>
            <a:noAutofit/>
          </a:bodyPr>
          <a:lstStyle/>
          <a:p>
            <a:pPr algn="ctr"/>
            <a:r>
              <a:rPr lang="el-GR" sz="2800" dirty="0" smtClean="0">
                <a:solidFill>
                  <a:schemeClr val="accent2">
                    <a:lumMod val="75000"/>
                  </a:schemeClr>
                </a:solidFill>
              </a:rPr>
              <a:t>Άδειες Εκπαιδευτικών </a:t>
            </a:r>
            <a:endParaRPr lang="el-GR" sz="2800" dirty="0">
              <a:solidFill>
                <a:schemeClr val="accent2">
                  <a:lumMod val="75000"/>
                </a:schemeClr>
              </a:solidFill>
            </a:endParaRPr>
          </a:p>
        </p:txBody>
      </p:sp>
    </p:spTree>
    <p:extLst>
      <p:ext uri="{BB962C8B-B14F-4D97-AF65-F5344CB8AC3E}">
        <p14:creationId xmlns:p14="http://schemas.microsoft.com/office/powerpoint/2010/main" val="285413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1000"/>
                                        <p:tgtEl>
                                          <p:spTgt spid="3">
                                            <p:txEl>
                                              <p:pRg st="14" end="14"/>
                                            </p:txEl>
                                          </p:spTgt>
                                        </p:tgtEl>
                                      </p:cBhvr>
                                    </p:animEffect>
                                    <p:anim calcmode="lin" valueType="num">
                                      <p:cBhvr>
                                        <p:cTn id="8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124744"/>
            <a:ext cx="7488832" cy="504056"/>
          </a:xfrm>
          <a:solidFill>
            <a:schemeClr val="accent2"/>
          </a:solidFill>
        </p:spPr>
        <p:txBody>
          <a:bodyPr>
            <a:noAutofit/>
          </a:bodyPr>
          <a:lstStyle/>
          <a:p>
            <a:pPr algn="ctr"/>
            <a:r>
              <a:rPr lang="el-GR" b="1" dirty="0" smtClean="0">
                <a:solidFill>
                  <a:schemeClr val="bg2">
                    <a:lumMod val="25000"/>
                  </a:schemeClr>
                </a:solidFill>
                <a:latin typeface="Calibri" panose="020F0502020204030204" pitchFamily="34" charset="0"/>
                <a:cs typeface="Calibri" panose="020F0502020204030204" pitchFamily="34" charset="0"/>
              </a:rPr>
              <a:t/>
            </a:r>
            <a:br>
              <a:rPr lang="el-GR" b="1" dirty="0" smtClean="0">
                <a:solidFill>
                  <a:schemeClr val="bg2">
                    <a:lumMod val="25000"/>
                  </a:schemeClr>
                </a:solidFill>
                <a:latin typeface="Calibri" panose="020F0502020204030204" pitchFamily="34" charset="0"/>
                <a:cs typeface="Calibri" panose="020F0502020204030204" pitchFamily="34" charset="0"/>
              </a:rPr>
            </a:br>
            <a:r>
              <a:rPr lang="el-GR" dirty="0" smtClean="0">
                <a:solidFill>
                  <a:schemeClr val="bg1"/>
                </a:solidFill>
                <a:latin typeface="Calibri" panose="020F0502020204030204" pitchFamily="34" charset="0"/>
                <a:cs typeface="Calibri" panose="020F0502020204030204" pitchFamily="34" charset="0"/>
              </a:rPr>
              <a:t>Προσοχή</a:t>
            </a:r>
            <a:r>
              <a:rPr lang="el-GR" b="1" dirty="0" smtClean="0">
                <a:solidFill>
                  <a:schemeClr val="bg1"/>
                </a:solidFill>
                <a:latin typeface="Calibri" panose="020F0502020204030204" pitchFamily="34" charset="0"/>
                <a:cs typeface="Calibri" panose="020F0502020204030204" pitchFamily="34" charset="0"/>
              </a:rPr>
              <a:t> </a:t>
            </a:r>
            <a:r>
              <a:rPr lang="el-GR" b="1" dirty="0">
                <a:solidFill>
                  <a:schemeClr val="bg1"/>
                </a:solidFill>
                <a:latin typeface="Calibri" panose="020F0502020204030204" pitchFamily="34" charset="0"/>
                <a:cs typeface="Calibri" panose="020F0502020204030204" pitchFamily="34" charset="0"/>
              </a:rPr>
              <a:t>στη </a:t>
            </a:r>
            <a:r>
              <a:rPr lang="el-GR" b="1" dirty="0" smtClean="0">
                <a:solidFill>
                  <a:schemeClr val="bg1"/>
                </a:solidFill>
                <a:latin typeface="Calibri" panose="020F0502020204030204" pitchFamily="34" charset="0"/>
                <a:cs typeface="Calibri" panose="020F0502020204030204" pitchFamily="34" charset="0"/>
              </a:rPr>
              <a:t>χρήση του </a:t>
            </a:r>
            <a:r>
              <a:rPr lang="en-US" b="1" dirty="0" smtClean="0">
                <a:solidFill>
                  <a:schemeClr val="bg1"/>
                </a:solidFill>
                <a:latin typeface="Calibri" panose="020F0502020204030204" pitchFamily="34" charset="0"/>
                <a:cs typeface="Calibri" panose="020F0502020204030204" pitchFamily="34" charset="0"/>
              </a:rPr>
              <a:t>My</a:t>
            </a:r>
            <a:r>
              <a:rPr lang="el-GR" b="1" dirty="0" smtClean="0">
                <a:solidFill>
                  <a:schemeClr val="bg1"/>
                </a:solidFill>
                <a:latin typeface="Calibri" panose="020F0502020204030204" pitchFamily="34" charset="0"/>
                <a:cs typeface="Calibri" panose="020F0502020204030204" pitchFamily="34" charset="0"/>
              </a:rPr>
              <a:t> </a:t>
            </a:r>
            <a:r>
              <a:rPr lang="en-US" b="1" dirty="0" smtClean="0">
                <a:solidFill>
                  <a:schemeClr val="bg1"/>
                </a:solidFill>
                <a:latin typeface="Calibri" panose="020F0502020204030204" pitchFamily="34" charset="0"/>
                <a:cs typeface="Calibri" panose="020F0502020204030204" pitchFamily="34" charset="0"/>
              </a:rPr>
              <a:t>School</a:t>
            </a:r>
            <a:endParaRPr lang="el-GR"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323528" y="1844824"/>
            <a:ext cx="8424936" cy="3888431"/>
          </a:xfrm>
        </p:spPr>
        <p:txBody>
          <a:bodyPr>
            <a:normAutofit fontScale="92500" lnSpcReduction="10000"/>
          </a:bodyPr>
          <a:lstStyle/>
          <a:p>
            <a:pPr marL="0" indent="0" algn="just">
              <a:buNone/>
            </a:pPr>
            <a:endParaRPr lang="el-GR" sz="2400" dirty="0" smtClean="0">
              <a:solidFill>
                <a:schemeClr val="bg1"/>
              </a:solidFill>
              <a:latin typeface="Calibri" panose="020F0502020204030204" pitchFamily="34" charset="0"/>
              <a:cs typeface="Calibri" panose="020F0502020204030204" pitchFamily="34" charset="0"/>
            </a:endParaRPr>
          </a:p>
          <a:p>
            <a:pPr algn="just">
              <a:buClr>
                <a:srgbClr val="8E0000"/>
              </a:buClr>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  Ιδιαίτερη </a:t>
            </a:r>
            <a:r>
              <a:rPr lang="el-GR" sz="2400" dirty="0">
                <a:latin typeface="Calibri" panose="020F0502020204030204" pitchFamily="34" charset="0"/>
                <a:cs typeface="Calibri" panose="020F0502020204030204" pitchFamily="34" charset="0"/>
              </a:rPr>
              <a:t>προσοχή πρέπει να δοθεί στο </a:t>
            </a:r>
            <a:r>
              <a:rPr lang="el-GR" sz="2400" dirty="0">
                <a:solidFill>
                  <a:schemeClr val="accent2"/>
                </a:solidFill>
                <a:latin typeface="Calibri" panose="020F0502020204030204" pitchFamily="34" charset="0"/>
                <a:cs typeface="Calibri" panose="020F0502020204030204" pitchFamily="34" charset="0"/>
              </a:rPr>
              <a:t> ιστορικό </a:t>
            </a:r>
            <a:r>
              <a:rPr lang="el-GR" sz="2400" dirty="0">
                <a:latin typeface="Calibri" panose="020F0502020204030204" pitchFamily="34" charset="0"/>
                <a:cs typeface="Calibri" panose="020F0502020204030204" pitchFamily="34" charset="0"/>
              </a:rPr>
              <a:t>των μαθητών και να γίνει ενδελεχής έλεγχος στα </a:t>
            </a:r>
            <a:r>
              <a:rPr lang="el-GR" sz="2400" dirty="0">
                <a:solidFill>
                  <a:schemeClr val="accent2"/>
                </a:solidFill>
                <a:latin typeface="Calibri" panose="020F0502020204030204" pitchFamily="34" charset="0"/>
                <a:cs typeface="Calibri" panose="020F0502020204030204" pitchFamily="34" charset="0"/>
              </a:rPr>
              <a:t>στοιχεία εγγραφής  </a:t>
            </a:r>
            <a:r>
              <a:rPr lang="el-GR" sz="2400" dirty="0">
                <a:latin typeface="Calibri" panose="020F0502020204030204" pitchFamily="34" charset="0"/>
                <a:cs typeface="Calibri" panose="020F0502020204030204" pitchFamily="34" charset="0"/>
              </a:rPr>
              <a:t>όλων των μαθητών   από το Νηπ/γείο ως την τάξη που </a:t>
            </a:r>
            <a:r>
              <a:rPr lang="el-GR" sz="2400" dirty="0" smtClean="0">
                <a:latin typeface="Calibri" panose="020F0502020204030204" pitchFamily="34" charset="0"/>
                <a:cs typeface="Calibri" panose="020F0502020204030204" pitchFamily="34" charset="0"/>
              </a:rPr>
              <a:t>φοιτούν.</a:t>
            </a:r>
          </a:p>
          <a:p>
            <a:pPr algn="just">
              <a:buClr>
                <a:srgbClr val="8E0000"/>
              </a:buClr>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Προσοχή δεν διαγράφεται μαθητής/</a:t>
            </a:r>
            <a:r>
              <a:rPr lang="el-GR" sz="2400" dirty="0" err="1" smtClean="0">
                <a:latin typeface="Calibri" panose="020F0502020204030204" pitchFamily="34" charset="0"/>
                <a:cs typeface="Calibri" panose="020F0502020204030204" pitchFamily="34" charset="0"/>
              </a:rPr>
              <a:t>τρια</a:t>
            </a:r>
            <a:r>
              <a:rPr lang="el-GR" sz="2400" dirty="0" smtClean="0">
                <a:latin typeface="Calibri" panose="020F0502020204030204" pitchFamily="34" charset="0"/>
                <a:cs typeface="Calibri" panose="020F0502020204030204" pitchFamily="34" charset="0"/>
              </a:rPr>
              <a:t> που έχει φοιτήσει  στο σχολείο έστω και μία ημέρα, αλλά χρησιμοποιούμε  την </a:t>
            </a:r>
            <a:r>
              <a:rPr lang="el-GR" sz="2400" dirty="0" smtClean="0">
                <a:solidFill>
                  <a:srgbClr val="8E0000"/>
                </a:solidFill>
                <a:latin typeface="Calibri" panose="020F0502020204030204" pitchFamily="34" charset="0"/>
                <a:cs typeface="Calibri" panose="020F0502020204030204" pitchFamily="34" charset="0"/>
              </a:rPr>
              <a:t>διακοπή</a:t>
            </a:r>
            <a:r>
              <a:rPr lang="el-GR" sz="2400" dirty="0" smtClean="0">
                <a:latin typeface="Calibri" panose="020F0502020204030204" pitchFamily="34" charset="0"/>
                <a:cs typeface="Calibri" panose="020F0502020204030204" pitchFamily="34" charset="0"/>
              </a:rPr>
              <a:t> </a:t>
            </a:r>
            <a:r>
              <a:rPr lang="el-GR" sz="2400" dirty="0" smtClean="0">
                <a:solidFill>
                  <a:srgbClr val="8E0000"/>
                </a:solidFill>
                <a:latin typeface="Calibri" panose="020F0502020204030204" pitchFamily="34" charset="0"/>
                <a:cs typeface="Calibri" panose="020F0502020204030204" pitchFamily="34" charset="0"/>
              </a:rPr>
              <a:t>φοίτησης </a:t>
            </a:r>
            <a:r>
              <a:rPr lang="el-GR" sz="2400" dirty="0" smtClean="0">
                <a:latin typeface="Calibri" panose="020F0502020204030204" pitchFamily="34" charset="0"/>
                <a:cs typeface="Calibri" panose="020F0502020204030204" pitchFamily="34" charset="0"/>
              </a:rPr>
              <a:t>από τα στοιχεία εγγραφής του μαθητή.</a:t>
            </a:r>
          </a:p>
          <a:p>
            <a:pPr algn="just">
              <a:buClr>
                <a:srgbClr val="8E0000"/>
              </a:buClr>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(ΜΑΘΗΤΕΣ </a:t>
            </a:r>
            <a:r>
              <a:rPr lang="el-GR" sz="2400" dirty="0" smtClean="0">
                <a:latin typeface="Calibri" panose="020F0502020204030204" pitchFamily="34" charset="0"/>
                <a:cs typeface="Calibri" panose="020F0502020204030204" pitchFamily="34" charset="0"/>
              </a:rPr>
              <a:t>&gt; ΣΤΟΙΧΕΙΑ </a:t>
            </a:r>
            <a:r>
              <a:rPr lang="el-GR" sz="2400" dirty="0">
                <a:latin typeface="Calibri" panose="020F0502020204030204" pitchFamily="34" charset="0"/>
                <a:cs typeface="Calibri" panose="020F0502020204030204" pitchFamily="34" charset="0"/>
              </a:rPr>
              <a:t>ΕΓΓΡΑΦΗΣ</a:t>
            </a:r>
            <a:r>
              <a:rPr lang="el-GR" sz="2400" dirty="0" smtClean="0">
                <a:latin typeface="Calibri" panose="020F0502020204030204" pitchFamily="34" charset="0"/>
                <a:cs typeface="Calibri" panose="020F0502020204030204" pitchFamily="34" charset="0"/>
              </a:rPr>
              <a:t>) Π.χ. διπλοεγγραφές</a:t>
            </a:r>
            <a:r>
              <a:rPr lang="el-GR" sz="2400" dirty="0">
                <a:latin typeface="Calibri" panose="020F0502020204030204" pitchFamily="34" charset="0"/>
                <a:cs typeface="Calibri" panose="020F0502020204030204" pitchFamily="34" charset="0"/>
              </a:rPr>
              <a:t>, λανθασμένη καταχώρηση προσωπικών και οικογενειακών στοιχείων, πατρώνυμο </a:t>
            </a:r>
            <a:r>
              <a:rPr lang="el-GR" sz="2400" dirty="0" smtClean="0">
                <a:latin typeface="Calibri" panose="020F0502020204030204" pitchFamily="34" charset="0"/>
                <a:cs typeface="Calibri" panose="020F0502020204030204" pitchFamily="34" charset="0"/>
              </a:rPr>
              <a:t>κ.λπ..</a:t>
            </a:r>
            <a:endParaRPr lang="el-GR" sz="2400" dirty="0">
              <a:latin typeface="Calibri" panose="020F0502020204030204" pitchFamily="34" charset="0"/>
              <a:cs typeface="Calibri" panose="020F0502020204030204" pitchFamily="34" charset="0"/>
            </a:endParaRPr>
          </a:p>
          <a:p>
            <a:pPr marL="0" indent="0" algn="just">
              <a:buNone/>
            </a:pPr>
            <a:r>
              <a:rPr lang="el-GR" sz="2400" dirty="0">
                <a:latin typeface="Calibri" panose="020F0502020204030204" pitchFamily="34" charset="0"/>
                <a:cs typeface="Calibri" panose="020F0502020204030204" pitchFamily="34" charset="0"/>
              </a:rPr>
              <a:t> </a:t>
            </a:r>
            <a:endParaRPr lang="el-GR" sz="2400" dirty="0"/>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18</a:t>
            </a:fld>
            <a:endParaRPr lang="el-GR"/>
          </a:p>
        </p:txBody>
      </p:sp>
    </p:spTree>
    <p:extLst>
      <p:ext uri="{BB962C8B-B14F-4D97-AF65-F5344CB8AC3E}">
        <p14:creationId xmlns:p14="http://schemas.microsoft.com/office/powerpoint/2010/main" val="1764470198"/>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80920" cy="5040560"/>
          </a:xfrm>
        </p:spPr>
        <p:txBody>
          <a:bodyPr>
            <a:normAutofit/>
          </a:bodyPr>
          <a:lstStyle/>
          <a:p>
            <a:pPr marL="0" indent="0" algn="just">
              <a:buNone/>
            </a:pPr>
            <a:r>
              <a:rPr lang="el-GR" b="1" dirty="0" smtClean="0">
                <a:solidFill>
                  <a:srgbClr val="8E0000"/>
                </a:solidFill>
                <a:latin typeface="Calibri" panose="020F0502020204030204" pitchFamily="34" charset="0"/>
                <a:cs typeface="Calibri" panose="020F0502020204030204" pitchFamily="34" charset="0"/>
              </a:rPr>
              <a:t>Για τις εκπρόθεσμες εγγραφές που δεν γίνονται με τη διαδικασία της νέας εγγραφής :</a:t>
            </a:r>
            <a:endParaRPr lang="el-GR" sz="2800" b="1" dirty="0" smtClean="0">
              <a:solidFill>
                <a:srgbClr val="8E0000"/>
              </a:solidFill>
              <a:latin typeface="Calibri" panose="020F0502020204030204" pitchFamily="34" charset="0"/>
              <a:cs typeface="Calibri" panose="020F0502020204030204" pitchFamily="34" charset="0"/>
            </a:endParaRPr>
          </a:p>
          <a:p>
            <a:pPr algn="just">
              <a:buFont typeface="Wingdings" pitchFamily="2" charset="2"/>
              <a:buChar char="ü"/>
            </a:pPr>
            <a:endParaRPr lang="el-GR" dirty="0">
              <a:latin typeface="Calibri" panose="020F0502020204030204" pitchFamily="34" charset="0"/>
              <a:cs typeface="Calibri" panose="020F0502020204030204" pitchFamily="34" charset="0"/>
            </a:endParaRPr>
          </a:p>
          <a:p>
            <a:pPr algn="just">
              <a:buClr>
                <a:srgbClr val="8E0000"/>
              </a:buClr>
              <a:buFont typeface="Wingdings" pitchFamily="2" charset="2"/>
              <a:buChar char="ü"/>
            </a:pPr>
            <a:r>
              <a:rPr lang="el-GR" sz="2400" dirty="0" smtClean="0">
                <a:latin typeface="Calibri" panose="020F0502020204030204" pitchFamily="34" charset="0"/>
                <a:cs typeface="Calibri" panose="020F0502020204030204" pitchFamily="34" charset="0"/>
              </a:rPr>
              <a:t>ΚΑΡΤΕΛΑ </a:t>
            </a:r>
            <a:r>
              <a:rPr lang="el-GR" sz="2400" dirty="0">
                <a:latin typeface="Calibri" panose="020F0502020204030204" pitchFamily="34" charset="0"/>
                <a:cs typeface="Calibri" panose="020F0502020204030204" pitchFamily="34" charset="0"/>
              </a:rPr>
              <a:t>ΜΑΘΗΤΗ &gt; ΠΡΟΣΩΠΙΚΑ ΣΤΟΙΧΕΙΑ &gt; ΑΝΑΖΗΤΗΣΗ ΣΤΟ ΔΗΜΟΤΟΛΟΓΙΟ &gt; </a:t>
            </a:r>
            <a:r>
              <a:rPr lang="en-US" sz="2400" dirty="0">
                <a:latin typeface="Calibri" panose="020F0502020204030204" pitchFamily="34" charset="0"/>
                <a:cs typeface="Calibri" panose="020F0502020204030204" pitchFamily="34" charset="0"/>
              </a:rPr>
              <a:t>ONLINE</a:t>
            </a:r>
            <a:r>
              <a:rPr lang="el-GR" sz="2400" dirty="0">
                <a:latin typeface="Calibri" panose="020F0502020204030204" pitchFamily="34" charset="0"/>
                <a:cs typeface="Calibri" panose="020F0502020204030204" pitchFamily="34" charset="0"/>
              </a:rPr>
              <a:t> ΑΝΑΖΗΤΗΣΗ &gt; ΕΠΙΛΟΓΗ ΑΠΟΤΕΛΕΣΜΑΤΟΣ &gt; ΕΛΕΓΧΟΣ ΣΤΟΙΧΕΙΩΝ &gt;ΑΝΤΙΓΡΑΦΗ ΣΤΟΙΧΕΙΩΝ ΣΤΗΝ ΚΑΡΤΕΛΑ &gt; ΑΠΟΘΗΚΕΥΣΗ</a:t>
            </a:r>
            <a:r>
              <a:rPr lang="el-GR" sz="2400" dirty="0" smtClean="0">
                <a:latin typeface="Calibri" panose="020F0502020204030204" pitchFamily="34" charset="0"/>
                <a:cs typeface="Calibri" panose="020F0502020204030204" pitchFamily="34" charset="0"/>
              </a:rPr>
              <a:t>.</a:t>
            </a:r>
          </a:p>
          <a:p>
            <a:pPr algn="just">
              <a:buClr>
                <a:srgbClr val="8E0000"/>
              </a:buClr>
              <a:buFont typeface="Wingdings" pitchFamily="2" charset="2"/>
              <a:buChar char="ü"/>
            </a:pPr>
            <a:endParaRPr lang="el-GR" sz="2400" dirty="0" smtClean="0">
              <a:latin typeface="Calibri" panose="020F0502020204030204" pitchFamily="34" charset="0"/>
              <a:cs typeface="Calibri" panose="020F0502020204030204" pitchFamily="34" charset="0"/>
            </a:endParaRPr>
          </a:p>
          <a:p>
            <a:pPr algn="just">
              <a:buClr>
                <a:srgbClr val="8E0000"/>
              </a:buClr>
              <a:buFont typeface="Wingdings" pitchFamily="2" charset="2"/>
              <a:buChar char="ü"/>
            </a:pPr>
            <a:r>
              <a:rPr lang="el-GR" sz="2400" dirty="0">
                <a:latin typeface="Calibri" panose="020F0502020204030204" pitchFamily="34" charset="0"/>
                <a:cs typeface="Calibri" panose="020F0502020204030204" pitchFamily="34" charset="0"/>
              </a:rPr>
              <a:t>Επιπλέον να γίνει έλεγχος στο </a:t>
            </a:r>
            <a:r>
              <a:rPr lang="el-GR" sz="2400" dirty="0">
                <a:solidFill>
                  <a:schemeClr val="accent2"/>
                </a:solidFill>
                <a:latin typeface="Calibri" panose="020F0502020204030204" pitchFamily="34" charset="0"/>
                <a:cs typeface="Calibri" panose="020F0502020204030204" pitchFamily="34" charset="0"/>
              </a:rPr>
              <a:t>έτος γέννησης </a:t>
            </a:r>
            <a:r>
              <a:rPr lang="el-GR" sz="2400" dirty="0">
                <a:latin typeface="Calibri" panose="020F0502020204030204" pitchFamily="34" charset="0"/>
                <a:cs typeface="Calibri" panose="020F0502020204030204" pitchFamily="34" charset="0"/>
              </a:rPr>
              <a:t>των μαθητών ώστε να έρθει σωστά  από το μητρώο πολιτών σε σύνδεση με το εθνικό δημοτολόγιο.</a:t>
            </a:r>
          </a:p>
          <a:p>
            <a:pPr marL="0" indent="0" algn="just">
              <a:buNone/>
            </a:pPr>
            <a:endParaRPr lang="el-GR" sz="2400" dirty="0">
              <a:latin typeface="Calibri" panose="020F0502020204030204" pitchFamily="34" charset="0"/>
              <a:cs typeface="Calibri" panose="020F0502020204030204" pitchFamily="34" charset="0"/>
            </a:endParaRPr>
          </a:p>
          <a:p>
            <a:pPr marL="354013" indent="-354013" algn="just"/>
            <a:endParaRPr lang="el-GR" sz="2400" dirty="0" smtClean="0">
              <a:latin typeface="Calibri" panose="020F0502020204030204" pitchFamily="34" charset="0"/>
              <a:cs typeface="Calibri" panose="020F0502020204030204" pitchFamily="34" charset="0"/>
            </a:endParaRPr>
          </a:p>
          <a:p>
            <a:endParaRPr lang="el-GR" sz="2400" dirty="0"/>
          </a:p>
        </p:txBody>
      </p:sp>
      <p:sp>
        <p:nvSpPr>
          <p:cNvPr id="5" name="Slide Number Placeholder 4"/>
          <p:cNvSpPr>
            <a:spLocks noGrp="1"/>
          </p:cNvSpPr>
          <p:nvPr>
            <p:ph type="sldNum" sz="quarter" idx="12"/>
          </p:nvPr>
        </p:nvSpPr>
        <p:spPr/>
        <p:txBody>
          <a:bodyPr/>
          <a:lstStyle/>
          <a:p>
            <a:fld id="{A1EE1CA2-E451-4A83-A3A4-4F4AA5F9E67F}" type="slidenum">
              <a:rPr lang="el-GR" smtClean="0"/>
              <a:pPr/>
              <a:t>19</a:t>
            </a:fld>
            <a:endParaRPr lang="el-GR"/>
          </a:p>
        </p:txBody>
      </p:sp>
    </p:spTree>
    <p:extLst>
      <p:ext uri="{BB962C8B-B14F-4D97-AF65-F5344CB8AC3E}">
        <p14:creationId xmlns:p14="http://schemas.microsoft.com/office/powerpoint/2010/main" val="4432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lgn="just">
              <a:buNone/>
            </a:pPr>
            <a:endParaRPr lang="en-US" dirty="0" smtClean="0"/>
          </a:p>
          <a:p>
            <a:pPr marL="0" lvl="0" indent="0" algn="just">
              <a:spcBef>
                <a:spcPts val="400"/>
              </a:spcBef>
              <a:buClr>
                <a:srgbClr val="2DA2BF"/>
              </a:buClr>
              <a:buSzPct val="68000"/>
              <a:buNone/>
            </a:pPr>
            <a:r>
              <a:rPr lang="el-GR" dirty="0" smtClean="0"/>
              <a:t>Το </a:t>
            </a:r>
            <a:r>
              <a:rPr lang="el-GR" dirty="0">
                <a:solidFill>
                  <a:prstClr val="black"/>
                </a:solidFill>
              </a:rPr>
              <a:t>σύστημα </a:t>
            </a:r>
            <a:r>
              <a:rPr lang="el-GR" dirty="0" smtClean="0"/>
              <a:t>myschool </a:t>
            </a:r>
            <a:r>
              <a:rPr lang="el-GR" dirty="0">
                <a:solidFill>
                  <a:prstClr val="black"/>
                </a:solidFill>
              </a:rPr>
              <a:t>αποτελεί το </a:t>
            </a:r>
            <a:r>
              <a:rPr lang="el-GR" dirty="0" smtClean="0">
                <a:solidFill>
                  <a:srgbClr val="2DA2BF"/>
                </a:solidFill>
              </a:rPr>
              <a:t> </a:t>
            </a:r>
            <a:r>
              <a:rPr lang="el-GR" dirty="0">
                <a:solidFill>
                  <a:prstClr val="black"/>
                </a:solidFill>
              </a:rPr>
              <a:t>βασικό</a:t>
            </a:r>
            <a:r>
              <a:rPr lang="el-GR" b="1" dirty="0">
                <a:solidFill>
                  <a:srgbClr val="2DA2BF"/>
                </a:solidFill>
              </a:rPr>
              <a:t> </a:t>
            </a:r>
            <a:r>
              <a:rPr lang="el-GR" b="1" dirty="0"/>
              <a:t>πληροφοριακό  σύστημα </a:t>
            </a:r>
            <a:r>
              <a:rPr lang="el-GR" dirty="0" smtClean="0"/>
              <a:t>των </a:t>
            </a:r>
            <a:r>
              <a:rPr lang="el-GR" dirty="0"/>
              <a:t>σχολικών μονάδων και των διοικητικών δομών της εκπαίδευσης στην Ελληνική </a:t>
            </a:r>
            <a:r>
              <a:rPr lang="el-GR" dirty="0" smtClean="0"/>
              <a:t>επικράτεια</a:t>
            </a:r>
            <a:r>
              <a:rPr lang="en-US" dirty="0" smtClean="0"/>
              <a:t> </a:t>
            </a:r>
            <a:r>
              <a:rPr lang="el-GR" dirty="0" smtClean="0">
                <a:solidFill>
                  <a:prstClr val="black"/>
                </a:solidFill>
              </a:rPr>
              <a:t>που </a:t>
            </a:r>
            <a:r>
              <a:rPr lang="el-GR" dirty="0">
                <a:solidFill>
                  <a:prstClr val="black"/>
                </a:solidFill>
              </a:rPr>
              <a:t>υπάγονται στο Υπουργείο Παιδείας </a:t>
            </a:r>
            <a:r>
              <a:rPr lang="el-GR" dirty="0" smtClean="0">
                <a:solidFill>
                  <a:prstClr val="black"/>
                </a:solidFill>
              </a:rPr>
              <a:t>και </a:t>
            </a:r>
            <a:r>
              <a:rPr lang="el-GR" dirty="0">
                <a:solidFill>
                  <a:prstClr val="black"/>
                </a:solidFill>
              </a:rPr>
              <a:t>Θρησκευμάτων.</a:t>
            </a:r>
          </a:p>
          <a:p>
            <a:pPr marL="0" lvl="0" indent="0" algn="just">
              <a:spcBef>
                <a:spcPts val="400"/>
              </a:spcBef>
              <a:buClr>
                <a:srgbClr val="2DA2BF"/>
              </a:buClr>
              <a:buSzPct val="68000"/>
              <a:buNone/>
            </a:pPr>
            <a:endParaRPr lang="el-GR" dirty="0"/>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2</a:t>
            </a:fld>
            <a:endParaRPr lang="el-GR"/>
          </a:p>
        </p:txBody>
      </p:sp>
    </p:spTree>
    <p:extLst>
      <p:ext uri="{BB962C8B-B14F-4D97-AF65-F5344CB8AC3E}">
        <p14:creationId xmlns:p14="http://schemas.microsoft.com/office/powerpoint/2010/main" val="218225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lgn="ctr">
              <a:buNone/>
            </a:pPr>
            <a:r>
              <a:rPr lang="el-GR" sz="2400" b="1" dirty="0">
                <a:latin typeface="Calibri" panose="020F0502020204030204" pitchFamily="34" charset="0"/>
                <a:cs typeface="Calibri" panose="020F0502020204030204" pitchFamily="34" charset="0"/>
              </a:rPr>
              <a:t>ΕΝΗΜΕΡΩΣΗ ΑΝΑΣΤΟΛΗΣ ΛΕΙΤΟΥΡΓΙΑΣ ΛΟΓΩ </a:t>
            </a:r>
            <a:r>
              <a:rPr lang="en-US" sz="2400" b="1" dirty="0">
                <a:latin typeface="Calibri" panose="020F0502020204030204" pitchFamily="34" charset="0"/>
                <a:cs typeface="Calibri" panose="020F0502020204030204" pitchFamily="34" charset="0"/>
              </a:rPr>
              <a:t>COVID</a:t>
            </a:r>
            <a:r>
              <a:rPr lang="el-GR" sz="2400" b="1" dirty="0">
                <a:latin typeface="Calibri" panose="020F0502020204030204" pitchFamily="34" charset="0"/>
                <a:cs typeface="Calibri" panose="020F0502020204030204" pitchFamily="34" charset="0"/>
              </a:rPr>
              <a:t>-19 ΣΤΟ  </a:t>
            </a:r>
            <a:r>
              <a:rPr lang="en-US" sz="2400" b="1" dirty="0">
                <a:latin typeface="Calibri" panose="020F0502020204030204" pitchFamily="34" charset="0"/>
                <a:cs typeface="Calibri" panose="020F0502020204030204" pitchFamily="34" charset="0"/>
              </a:rPr>
              <a:t>MYSCHOOL</a:t>
            </a:r>
            <a:endParaRPr lang="el-GR" sz="2400" dirty="0">
              <a:latin typeface="Calibri" panose="020F0502020204030204" pitchFamily="34" charset="0"/>
              <a:cs typeface="Calibri" panose="020F0502020204030204" pitchFamily="34" charset="0"/>
            </a:endParaRPr>
          </a:p>
          <a:p>
            <a:endParaRPr lang="el-GR" dirty="0"/>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20</a:t>
            </a:fld>
            <a:endParaRPr lang="el-GR"/>
          </a:p>
        </p:txBody>
      </p:sp>
      <p:pic>
        <p:nvPicPr>
          <p:cNvPr id="6" name="Εικόνα 5"/>
          <p:cNvPicPr/>
          <p:nvPr/>
        </p:nvPicPr>
        <p:blipFill rotWithShape="1">
          <a:blip r:embed="rId2"/>
          <a:srcRect l="9043" t="17685" r="10470" b="27974"/>
          <a:stretch/>
        </p:blipFill>
        <p:spPr bwMode="auto">
          <a:xfrm>
            <a:off x="969926" y="1556792"/>
            <a:ext cx="7344816" cy="40913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2908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endParaRPr lang="el-GR" dirty="0"/>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21</a:t>
            </a:fld>
            <a:endParaRPr lang="el-GR"/>
          </a:p>
        </p:txBody>
      </p:sp>
      <p:pic>
        <p:nvPicPr>
          <p:cNvPr id="7" name="Εικόνα 6"/>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l="3798" t="18912" r="1789" b="23472"/>
          <a:stretch/>
        </p:blipFill>
        <p:spPr bwMode="auto">
          <a:xfrm>
            <a:off x="539552" y="476672"/>
            <a:ext cx="7920880"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643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1043608" y="836712"/>
            <a:ext cx="7520940" cy="1191032"/>
          </a:xfrm>
          <a:noFill/>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l-GR" b="1" dirty="0" smtClean="0">
                <a:solidFill>
                  <a:srgbClr val="8E0000"/>
                </a:solidFill>
                <a:latin typeface="Calibri" panose="020F0502020204030204" pitchFamily="34" charset="0"/>
                <a:cs typeface="Calibri" panose="020F0502020204030204" pitchFamily="34" charset="0"/>
              </a:rPr>
              <a:t>Το </a:t>
            </a:r>
            <a:r>
              <a:rPr lang="en-US" b="1" dirty="0" smtClean="0">
                <a:solidFill>
                  <a:srgbClr val="8E0000"/>
                </a:solidFill>
                <a:latin typeface="Calibri" panose="020F0502020204030204" pitchFamily="34" charset="0"/>
                <a:cs typeface="Calibri" panose="020F0502020204030204" pitchFamily="34" charset="0"/>
              </a:rPr>
              <a:t>MySchool</a:t>
            </a:r>
            <a:r>
              <a:rPr lang="el-GR" b="1" dirty="0" smtClean="0">
                <a:solidFill>
                  <a:srgbClr val="8E0000"/>
                </a:solidFill>
                <a:latin typeface="Calibri" panose="020F0502020204030204" pitchFamily="34" charset="0"/>
                <a:cs typeface="Calibri" panose="020F0502020204030204" pitchFamily="34" charset="0"/>
              </a:rPr>
              <a:t> είναι σοβαρή διοικητική ευθύνη</a:t>
            </a:r>
            <a:endParaRPr lang="el-GR" b="1" dirty="0">
              <a:solidFill>
                <a:srgbClr val="8E0000"/>
              </a:solidFill>
              <a:latin typeface="Calibri" panose="020F0502020204030204" pitchFamily="34" charset="0"/>
              <a:cs typeface="Calibri" panose="020F0502020204030204" pitchFamily="34" charset="0"/>
            </a:endParaRPr>
          </a:p>
        </p:txBody>
      </p:sp>
      <p:sp>
        <p:nvSpPr>
          <p:cNvPr id="3" name="2 - Υπότιτλος"/>
          <p:cNvSpPr>
            <a:spLocks noGrp="1"/>
          </p:cNvSpPr>
          <p:nvPr>
            <p:ph idx="1"/>
          </p:nvPr>
        </p:nvSpPr>
        <p:spPr>
          <a:xfrm>
            <a:off x="323528" y="1556792"/>
            <a:ext cx="8280920" cy="4944042"/>
          </a:xfrm>
          <a:ln>
            <a:noFill/>
          </a:ln>
        </p:spPr>
        <p:txBody>
          <a:bodyPr>
            <a:normAutofit/>
          </a:bodyPr>
          <a:lstStyle/>
          <a:p>
            <a:pPr marL="449263" indent="0" algn="just">
              <a:buNone/>
            </a:pPr>
            <a:endParaRPr lang="el-GR" sz="2800" dirty="0" smtClean="0">
              <a:latin typeface="+mj-lt"/>
            </a:endParaRPr>
          </a:p>
          <a:p>
            <a:pPr marL="449263" indent="357188" algn="just"/>
            <a:endParaRPr lang="el-GR" sz="2800" dirty="0" smtClean="0">
              <a:latin typeface="Calibri" panose="020F0502020204030204" pitchFamily="34" charset="0"/>
              <a:cs typeface="Calibri" panose="020F0502020204030204" pitchFamily="34" charset="0"/>
            </a:endParaRPr>
          </a:p>
          <a:p>
            <a:pPr marL="449263" indent="357188" algn="just">
              <a:buClr>
                <a:srgbClr val="8E0000"/>
              </a:buClr>
            </a:pPr>
            <a:r>
              <a:rPr lang="el-GR" sz="2800" dirty="0" smtClean="0">
                <a:latin typeface="Calibri" panose="020F0502020204030204" pitchFamily="34" charset="0"/>
                <a:cs typeface="Calibri" panose="020F0502020204030204" pitchFamily="34" charset="0"/>
              </a:rPr>
              <a:t>Τονίζεται ότι με τη διαδικασία της </a:t>
            </a:r>
            <a:r>
              <a:rPr lang="el-GR" sz="2800" b="1" dirty="0" smtClean="0">
                <a:solidFill>
                  <a:schemeClr val="accent2">
                    <a:lumMod val="75000"/>
                  </a:schemeClr>
                </a:solidFill>
                <a:latin typeface="Calibri" panose="020F0502020204030204" pitchFamily="34" charset="0"/>
                <a:cs typeface="Calibri" panose="020F0502020204030204" pitchFamily="34" charset="0"/>
              </a:rPr>
              <a:t>Επιβεβαίωσης</a:t>
            </a:r>
            <a:r>
              <a:rPr lang="en-US" sz="2800" b="1" dirty="0" smtClean="0">
                <a:solidFill>
                  <a:schemeClr val="accent2">
                    <a:lumMod val="75000"/>
                  </a:schemeClr>
                </a:solidFill>
                <a:latin typeface="Calibri" panose="020F0502020204030204" pitchFamily="34" charset="0"/>
                <a:cs typeface="Calibri" panose="020F0502020204030204" pitchFamily="34" charset="0"/>
              </a:rPr>
              <a:t>  </a:t>
            </a:r>
            <a:r>
              <a:rPr lang="el-GR" sz="2800" b="1" dirty="0" smtClean="0">
                <a:solidFill>
                  <a:schemeClr val="accent2">
                    <a:lumMod val="75000"/>
                  </a:schemeClr>
                </a:solidFill>
                <a:latin typeface="Calibri" panose="020F0502020204030204" pitchFamily="34" charset="0"/>
                <a:cs typeface="Calibri" panose="020F0502020204030204" pitchFamily="34" charset="0"/>
              </a:rPr>
              <a:t>Δεδομένων</a:t>
            </a:r>
            <a:r>
              <a:rPr lang="el-GR" sz="2800" dirty="0" smtClean="0">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(1</a:t>
            </a:r>
            <a:r>
              <a:rPr lang="el-GR" sz="2800" baseline="30000" dirty="0">
                <a:latin typeface="Calibri" panose="020F0502020204030204" pitchFamily="34" charset="0"/>
                <a:cs typeface="Calibri" panose="020F0502020204030204" pitchFamily="34" charset="0"/>
              </a:rPr>
              <a:t>η</a:t>
            </a:r>
            <a:r>
              <a:rPr lang="el-GR" sz="2800" dirty="0">
                <a:latin typeface="Calibri" panose="020F0502020204030204" pitchFamily="34" charset="0"/>
                <a:cs typeface="Calibri" panose="020F0502020204030204" pitchFamily="34" charset="0"/>
              </a:rPr>
              <a:t> και 15</a:t>
            </a:r>
            <a:r>
              <a:rPr lang="el-GR" sz="2800" baseline="30000" dirty="0">
                <a:latin typeface="Calibri" panose="020F0502020204030204" pitchFamily="34" charset="0"/>
                <a:cs typeface="Calibri" panose="020F0502020204030204" pitchFamily="34" charset="0"/>
              </a:rPr>
              <a:t>η</a:t>
            </a:r>
            <a:r>
              <a:rPr lang="el-GR" sz="2800" dirty="0">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)του μήνα, ο </a:t>
            </a:r>
            <a:r>
              <a:rPr lang="el-GR" sz="2800" b="1" dirty="0" smtClean="0">
                <a:solidFill>
                  <a:schemeClr val="accent2">
                    <a:lumMod val="75000"/>
                  </a:schemeClr>
                </a:solidFill>
                <a:latin typeface="Calibri" panose="020F0502020204030204" pitchFamily="34" charset="0"/>
                <a:cs typeface="Calibri" panose="020F0502020204030204" pitchFamily="34" charset="0"/>
              </a:rPr>
              <a:t>Διευθυντής</a:t>
            </a:r>
            <a:r>
              <a:rPr lang="el-GR" sz="2800" dirty="0" smtClean="0">
                <a:solidFill>
                  <a:schemeClr val="accent2"/>
                </a:solidFill>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του κάθε φορέα </a:t>
            </a:r>
            <a:r>
              <a:rPr lang="el-GR" sz="2800" b="1" dirty="0" smtClean="0">
                <a:solidFill>
                  <a:schemeClr val="accent2">
                    <a:lumMod val="75000"/>
                  </a:schemeClr>
                </a:solidFill>
                <a:latin typeface="Calibri" panose="020F0502020204030204" pitchFamily="34" charset="0"/>
                <a:cs typeface="Calibri" panose="020F0502020204030204" pitchFamily="34" charset="0"/>
              </a:rPr>
              <a:t>πιστοποιεί</a:t>
            </a:r>
            <a:r>
              <a:rPr lang="el-GR" sz="2800" b="1" dirty="0" smtClean="0">
                <a:solidFill>
                  <a:schemeClr val="accent2"/>
                </a:solidFill>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ότι τα στοιχεία που έχουν καταχωρηθεί στο </a:t>
            </a:r>
            <a:r>
              <a:rPr lang="en-US" sz="2800" dirty="0" smtClean="0">
                <a:latin typeface="Calibri" panose="020F0502020204030204" pitchFamily="34" charset="0"/>
                <a:cs typeface="Calibri" panose="020F0502020204030204" pitchFamily="34" charset="0"/>
              </a:rPr>
              <a:t>MySchool </a:t>
            </a:r>
            <a:r>
              <a:rPr lang="el-GR" sz="2800" dirty="0" smtClean="0">
                <a:latin typeface="Calibri" panose="020F0502020204030204" pitchFamily="34" charset="0"/>
                <a:cs typeface="Calibri" panose="020F0502020204030204" pitchFamily="34" charset="0"/>
              </a:rPr>
              <a:t>και αφορούν το φορέα του </a:t>
            </a:r>
            <a:r>
              <a:rPr lang="el-GR" sz="2800" b="1" dirty="0" smtClean="0">
                <a:solidFill>
                  <a:schemeClr val="accent2">
                    <a:lumMod val="75000"/>
                  </a:schemeClr>
                </a:solidFill>
                <a:latin typeface="Calibri" panose="020F0502020204030204" pitchFamily="34" charset="0"/>
                <a:cs typeface="Calibri" panose="020F0502020204030204" pitchFamily="34" charset="0"/>
              </a:rPr>
              <a:t>είναι αληθή </a:t>
            </a:r>
            <a:r>
              <a:rPr lang="el-GR" sz="2800" dirty="0" smtClean="0">
                <a:latin typeface="Calibri" panose="020F0502020204030204" pitchFamily="34" charset="0"/>
                <a:cs typeface="Calibri" panose="020F0502020204030204" pitchFamily="34" charset="0"/>
              </a:rPr>
              <a:t>και έχουν καταχωρηθεί σωστά.</a:t>
            </a:r>
          </a:p>
          <a:p>
            <a:pPr marL="449263" indent="357188"/>
            <a:endParaRPr lang="el-GR" sz="2800" dirty="0" smtClean="0">
              <a:latin typeface="Calibri" panose="020F0502020204030204" pitchFamily="34" charset="0"/>
              <a:cs typeface="Calibri" panose="020F0502020204030204" pitchFamily="34" charset="0"/>
            </a:endParaRPr>
          </a:p>
          <a:p>
            <a:pPr marL="449263" indent="0">
              <a:buNone/>
            </a:pPr>
            <a:endParaRPr lang="el-GR" sz="2800" dirty="0"/>
          </a:p>
          <a:p>
            <a:pPr marL="449263" indent="357188"/>
            <a:endParaRPr lang="el-GR" sz="2800" dirty="0" smtClean="0"/>
          </a:p>
          <a:p>
            <a:pPr marL="449263" indent="357188"/>
            <a:endParaRPr lang="el-GR" sz="1000" dirty="0" smtClean="0"/>
          </a:p>
          <a:p>
            <a:pPr marL="449263" indent="357188">
              <a:buNone/>
            </a:pPr>
            <a:endParaRPr lang="el-GR" sz="1000" dirty="0" smtClean="0"/>
          </a:p>
        </p:txBody>
      </p:sp>
      <p:sp>
        <p:nvSpPr>
          <p:cNvPr id="4" name="3 - Θέση αριθμού διαφάνειας"/>
          <p:cNvSpPr>
            <a:spLocks noGrp="1"/>
          </p:cNvSpPr>
          <p:nvPr>
            <p:ph type="sldNum" sz="quarter" idx="12"/>
          </p:nvPr>
        </p:nvSpPr>
        <p:spPr/>
        <p:txBody>
          <a:bodyPr/>
          <a:lstStyle/>
          <a:p>
            <a:fld id="{A1EE1CA2-E451-4A83-A3A4-4F4AA5F9E67F}" type="slidenum">
              <a:rPr lang="el-GR" smtClean="0"/>
              <a:pPr/>
              <a:t>22</a:t>
            </a:fld>
            <a:endParaRPr lang="el-GR"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8928"/>
          </a:xfrm>
        </p:spPr>
        <p:txBody>
          <a:bodyPr>
            <a:normAutofit/>
          </a:bodyPr>
          <a:lstStyle/>
          <a:p>
            <a:pPr marL="0" indent="0" algn="ctr">
              <a:buNone/>
            </a:pPr>
            <a:endParaRPr lang="el-GR" sz="2400" b="1" dirty="0" smtClean="0"/>
          </a:p>
          <a:p>
            <a:pPr marL="0" indent="0" algn="ctr">
              <a:buNone/>
            </a:pPr>
            <a:r>
              <a:rPr lang="el-GR" b="1" dirty="0" smtClean="0">
                <a:solidFill>
                  <a:srgbClr val="8E0000"/>
                </a:solidFill>
              </a:rPr>
              <a:t>Ομάδα υποστήριξης</a:t>
            </a:r>
            <a:endParaRPr lang="el-GR" b="1" dirty="0" smtClean="0">
              <a:solidFill>
                <a:srgbClr val="8E0000"/>
              </a:solidFill>
              <a:latin typeface="Calibri" pitchFamily="34" charset="0"/>
            </a:endParaRPr>
          </a:p>
          <a:p>
            <a:pPr>
              <a:buFont typeface="Wingdings" pitchFamily="2" charset="2"/>
              <a:buChar char="ü"/>
            </a:pPr>
            <a:endParaRPr lang="el-GR" sz="2400" dirty="0" smtClean="0">
              <a:latin typeface="Calibri" pitchFamily="34" charset="0"/>
            </a:endParaRPr>
          </a:p>
          <a:p>
            <a:pPr marL="0" indent="0">
              <a:buNone/>
            </a:pPr>
            <a:endParaRPr lang="el-GR" sz="2400" dirty="0">
              <a:latin typeface="Calibri" pitchFamily="34" charset="0"/>
            </a:endParaRPr>
          </a:p>
          <a:p>
            <a:pPr algn="just">
              <a:buClr>
                <a:srgbClr val="8E0000"/>
              </a:buClr>
              <a:buFont typeface="Wingdings" pitchFamily="2" charset="2"/>
              <a:buChar char="ü"/>
            </a:pPr>
            <a:r>
              <a:rPr lang="el-GR" sz="2400" dirty="0" smtClean="0">
                <a:latin typeface="Calibri" pitchFamily="34" charset="0"/>
              </a:rPr>
              <a:t>Για προβλήματα ή απορίες επικοινωνήστε  στο τηλέφωνο 8012008040 </a:t>
            </a:r>
            <a:r>
              <a:rPr lang="en-US" sz="2400" dirty="0" smtClean="0">
                <a:latin typeface="Calibri" pitchFamily="34" charset="0"/>
              </a:rPr>
              <a:t> </a:t>
            </a:r>
            <a:r>
              <a:rPr lang="el-GR" sz="2400" dirty="0" smtClean="0">
                <a:latin typeface="Calibri" pitchFamily="34" charset="0"/>
              </a:rPr>
              <a:t>(Ωράριο Λειτουργίας 8:30 - 16:30) και για θέματα</a:t>
            </a:r>
            <a:r>
              <a:rPr lang="en-US" sz="2400" dirty="0" smtClean="0">
                <a:latin typeface="Calibri" pitchFamily="34" charset="0"/>
              </a:rPr>
              <a:t> </a:t>
            </a:r>
            <a:r>
              <a:rPr lang="el-GR" sz="2400" dirty="0" smtClean="0">
                <a:latin typeface="Calibri" pitchFamily="34" charset="0"/>
              </a:rPr>
              <a:t>κωδικών σχολείων και </a:t>
            </a:r>
            <a:r>
              <a:rPr lang="en-US" sz="2400" dirty="0" smtClean="0">
                <a:latin typeface="Calibri" pitchFamily="34" charset="0"/>
              </a:rPr>
              <a:t>internet</a:t>
            </a:r>
            <a:r>
              <a:rPr lang="el-GR" sz="2400" dirty="0">
                <a:latin typeface="Calibri" pitchFamily="34" charset="0"/>
              </a:rPr>
              <a:t> στο </a:t>
            </a:r>
            <a:r>
              <a:rPr lang="el-GR" sz="2400" dirty="0" smtClean="0">
                <a:latin typeface="Calibri" pitchFamily="34" charset="0"/>
              </a:rPr>
              <a:t>τηλέφωνο</a:t>
            </a:r>
          </a:p>
          <a:p>
            <a:pPr marL="0" indent="0" algn="just">
              <a:buClr>
                <a:srgbClr val="8E0000"/>
              </a:buClr>
              <a:buNone/>
            </a:pPr>
            <a:r>
              <a:rPr lang="el-GR" sz="2400" dirty="0">
                <a:latin typeface="Calibri" pitchFamily="34" charset="0"/>
              </a:rPr>
              <a:t> </a:t>
            </a:r>
            <a:r>
              <a:rPr lang="el-GR" sz="2400" dirty="0" smtClean="0">
                <a:latin typeface="Calibri" pitchFamily="34" charset="0"/>
              </a:rPr>
              <a:t>   801 1180181</a:t>
            </a:r>
          </a:p>
          <a:p>
            <a:pPr algn="just">
              <a:buFont typeface="Wingdings" pitchFamily="2" charset="2"/>
              <a:buChar char="ü"/>
            </a:pPr>
            <a:endParaRPr lang="el-GR" sz="2400" dirty="0" smtClean="0">
              <a:latin typeface="Calibri" pitchFamily="34" charset="0"/>
            </a:endParaRPr>
          </a:p>
          <a:p>
            <a:pPr algn="just">
              <a:buClr>
                <a:srgbClr val="8E0000"/>
              </a:buClr>
              <a:buFont typeface="Wingdings" pitchFamily="2" charset="2"/>
              <a:buChar char="ü"/>
            </a:pPr>
            <a:r>
              <a:rPr lang="el-GR" sz="2400" dirty="0" smtClean="0">
                <a:latin typeface="Calibri" pitchFamily="34" charset="0"/>
              </a:rPr>
              <a:t>Μπορείτε επίσης, να χρησιμοποιείτε και το </a:t>
            </a:r>
            <a:r>
              <a:rPr lang="el-GR" sz="2400" dirty="0" err="1" smtClean="0">
                <a:latin typeface="Calibri" pitchFamily="34" charset="0"/>
              </a:rPr>
              <a:t>online</a:t>
            </a:r>
            <a:r>
              <a:rPr lang="el-GR" sz="2400" dirty="0" smtClean="0">
                <a:latin typeface="Calibri" pitchFamily="34" charset="0"/>
              </a:rPr>
              <a:t> σύστημα καταγραφής προβλημάτων στην ηλεκτρονική διεύθυνση </a:t>
            </a:r>
            <a:r>
              <a:rPr lang="en-US" sz="2400" u="sng" dirty="0" smtClean="0">
                <a:solidFill>
                  <a:schemeClr val="accent2"/>
                </a:solidFill>
                <a:latin typeface="Calibri" pitchFamily="34" charset="0"/>
              </a:rPr>
              <a:t>http</a:t>
            </a:r>
            <a:r>
              <a:rPr lang="el-GR" sz="2400" u="sng" dirty="0" smtClean="0">
                <a:solidFill>
                  <a:schemeClr val="accent2"/>
                </a:solidFill>
                <a:latin typeface="Calibri" pitchFamily="34" charset="0"/>
              </a:rPr>
              <a:t>://</a:t>
            </a:r>
            <a:r>
              <a:rPr lang="en-US" sz="2400" u="sng" dirty="0" smtClean="0">
                <a:solidFill>
                  <a:schemeClr val="accent2"/>
                </a:solidFill>
                <a:latin typeface="Calibri" pitchFamily="34" charset="0"/>
              </a:rPr>
              <a:t>helpdesk.sch.gr. </a:t>
            </a:r>
          </a:p>
          <a:p>
            <a:pPr algn="just">
              <a:buFont typeface="Wingdings" pitchFamily="2" charset="2"/>
              <a:buChar char="ü"/>
            </a:pPr>
            <a:endParaRPr lang="el-GR" sz="2400" dirty="0">
              <a:latin typeface="Calibri" pitchFamily="34" charset="0"/>
            </a:endParaRPr>
          </a:p>
        </p:txBody>
      </p:sp>
      <p:sp>
        <p:nvSpPr>
          <p:cNvPr id="5" name="Slide Number Placeholder 4"/>
          <p:cNvSpPr>
            <a:spLocks noGrp="1"/>
          </p:cNvSpPr>
          <p:nvPr>
            <p:ph type="sldNum" sz="quarter" idx="12"/>
          </p:nvPr>
        </p:nvSpPr>
        <p:spPr/>
        <p:txBody>
          <a:bodyPr/>
          <a:lstStyle/>
          <a:p>
            <a:fld id="{A1EE1CA2-E451-4A83-A3A4-4F4AA5F9E67F}" type="slidenum">
              <a:rPr lang="el-GR" smtClean="0"/>
              <a:pPr/>
              <a:t>23</a:t>
            </a:fld>
            <a:endParaRPr lang="el-GR"/>
          </a:p>
        </p:txBody>
      </p:sp>
    </p:spTree>
    <p:extLst>
      <p:ext uri="{BB962C8B-B14F-4D97-AF65-F5344CB8AC3E}">
        <p14:creationId xmlns:p14="http://schemas.microsoft.com/office/powerpoint/2010/main" val="1083576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7804348" cy="5256584"/>
          </a:xfrm>
        </p:spPr>
        <p:txBody>
          <a:bodyPr>
            <a:normAutofit/>
          </a:bodyPr>
          <a:lstStyle/>
          <a:p>
            <a:pPr marL="0" indent="0" algn="just">
              <a:buNone/>
            </a:pPr>
            <a:r>
              <a:rPr lang="el-GR" sz="2400" dirty="0" smtClean="0">
                <a:latin typeface="Calibri" pitchFamily="34" charset="0"/>
              </a:rPr>
              <a:t>     </a:t>
            </a:r>
          </a:p>
          <a:p>
            <a:pPr marL="0" indent="0" algn="just">
              <a:buNone/>
            </a:pPr>
            <a:endParaRPr lang="el-GR" sz="2400" dirty="0">
              <a:latin typeface="Calibri" pitchFamily="34" charset="0"/>
            </a:endParaRPr>
          </a:p>
          <a:p>
            <a:pPr algn="just">
              <a:buClr>
                <a:srgbClr val="8E0000"/>
              </a:buClr>
            </a:pPr>
            <a:r>
              <a:rPr lang="el-GR" sz="2400" dirty="0" smtClean="0">
                <a:latin typeface="Calibri" pitchFamily="34" charset="0"/>
              </a:rPr>
              <a:t>Τέλος, εάν δεν αισθάνεσθε  σίγουροι για κάποια ενέργεια, συμβουλευτείτε τους οδηγούς βοήθειας ή επικοινωνείστε μαζί μας στην ΔΙΠΕ Πιερίας τηλ.(2351351195).  </a:t>
            </a:r>
          </a:p>
          <a:p>
            <a:pPr algn="just"/>
            <a:endParaRPr lang="el-GR" sz="2400" dirty="0">
              <a:latin typeface="Calibri" pitchFamily="34" charset="0"/>
            </a:endParaRPr>
          </a:p>
          <a:p>
            <a:pPr marL="0" indent="0" algn="just">
              <a:buNone/>
            </a:pPr>
            <a:endParaRPr lang="el-GR" sz="2400" dirty="0" smtClean="0">
              <a:latin typeface="Calibri" pitchFamily="34" charset="0"/>
            </a:endParaRPr>
          </a:p>
          <a:p>
            <a:pPr marL="0" indent="0" algn="just">
              <a:buNone/>
            </a:pPr>
            <a:r>
              <a:rPr lang="el-GR" dirty="0" smtClean="0">
                <a:solidFill>
                  <a:schemeClr val="accent2"/>
                </a:solidFill>
                <a:latin typeface="Calibri" pitchFamily="34" charset="0"/>
              </a:rPr>
              <a:t>     Τμήμα </a:t>
            </a:r>
            <a:r>
              <a:rPr lang="en-US" dirty="0" smtClean="0">
                <a:solidFill>
                  <a:schemeClr val="accent2"/>
                </a:solidFill>
                <a:latin typeface="Calibri" pitchFamily="34" charset="0"/>
              </a:rPr>
              <a:t>myschool</a:t>
            </a:r>
          </a:p>
          <a:p>
            <a:pPr marL="0" indent="0" algn="just">
              <a:buNone/>
            </a:pPr>
            <a:r>
              <a:rPr lang="el-GR" sz="2000" dirty="0" smtClean="0">
                <a:latin typeface="Calibri" pitchFamily="34" charset="0"/>
              </a:rPr>
              <a:t>      </a:t>
            </a:r>
          </a:p>
          <a:p>
            <a:pPr marL="0" indent="0" algn="just">
              <a:buNone/>
            </a:pPr>
            <a:r>
              <a:rPr lang="el-GR" sz="2000" dirty="0">
                <a:latin typeface="Calibri" pitchFamily="34" charset="0"/>
              </a:rPr>
              <a:t> </a:t>
            </a:r>
            <a:r>
              <a:rPr lang="el-GR" sz="2000" dirty="0" smtClean="0">
                <a:latin typeface="Calibri" pitchFamily="34" charset="0"/>
              </a:rPr>
              <a:t>     </a:t>
            </a:r>
            <a:endParaRPr lang="el-GR" sz="2000" dirty="0">
              <a:latin typeface="Calibri" pitchFamily="34" charset="0"/>
            </a:endParaRPr>
          </a:p>
        </p:txBody>
      </p:sp>
      <p:sp>
        <p:nvSpPr>
          <p:cNvPr id="5" name="Slide Number Placeholder 4"/>
          <p:cNvSpPr>
            <a:spLocks noGrp="1"/>
          </p:cNvSpPr>
          <p:nvPr>
            <p:ph type="sldNum" sz="quarter" idx="12"/>
          </p:nvPr>
        </p:nvSpPr>
        <p:spPr/>
        <p:txBody>
          <a:bodyPr/>
          <a:lstStyle/>
          <a:p>
            <a:fld id="{A1EE1CA2-E451-4A83-A3A4-4F4AA5F9E67F}" type="slidenum">
              <a:rPr lang="el-GR" smtClean="0"/>
              <a:pPr/>
              <a:t>24</a:t>
            </a:fld>
            <a:endParaRPr lang="el-GR"/>
          </a:p>
        </p:txBody>
      </p:sp>
    </p:spTree>
    <p:extLst>
      <p:ext uri="{BB962C8B-B14F-4D97-AF65-F5344CB8AC3E}">
        <p14:creationId xmlns:p14="http://schemas.microsoft.com/office/powerpoint/2010/main" val="388944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A1EE1CA2-E451-4A83-A3A4-4F4AA5F9E67F}" type="slidenum">
              <a:rPr lang="el-GR" smtClean="0"/>
              <a:pPr/>
              <a:t>25</a:t>
            </a:fld>
            <a:endParaRPr lang="el-GR"/>
          </a:p>
        </p:txBody>
      </p:sp>
      <p:sp>
        <p:nvSpPr>
          <p:cNvPr id="2" name="AutoShape 2" descr="Καλή σχολική χρονιά 2019-2020 – Αγιασμός » 6ο Δημοτικό Σχολείο  Αλεξανδρούπολη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C:\Users\user\Contacts\Desktop\αρχείο λήψης.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7687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9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A1EE1CA2-E451-4A83-A3A4-4F4AA5F9E67F}" type="slidenum">
              <a:rPr lang="el-GR" smtClean="0"/>
              <a:pPr/>
              <a:t>3</a:t>
            </a:fld>
            <a:endParaRPr lang="el-GR"/>
          </a:p>
        </p:txBody>
      </p:sp>
      <p:pic>
        <p:nvPicPr>
          <p:cNvPr id="7" name="Θέση περιεχομένου 6"/>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87000"/>
                    </a14:imgEffect>
                  </a14:imgLayer>
                </a14:imgProps>
              </a:ext>
            </a:extLst>
          </a:blip>
          <a:srcRect l="8501" t="7717" r="11013" b="4179"/>
          <a:stretch/>
        </p:blipFill>
        <p:spPr bwMode="auto">
          <a:xfrm>
            <a:off x="323528" y="1278053"/>
            <a:ext cx="8424936" cy="4815243"/>
          </a:xfrm>
          <a:prstGeom prst="rect">
            <a:avLst/>
          </a:prstGeom>
          <a:ln>
            <a:noFill/>
          </a:ln>
          <a:extLst>
            <a:ext uri="{53640926-AAD7-44D8-BBD7-CCE9431645EC}">
              <a14:shadowObscured xmlns:a14="http://schemas.microsoft.com/office/drawing/2010/main"/>
            </a:ext>
          </a:extLst>
        </p:spPr>
      </p:pic>
      <p:sp>
        <p:nvSpPr>
          <p:cNvPr id="11" name="Ορθογώνιο 10"/>
          <p:cNvSpPr/>
          <p:nvPr/>
        </p:nvSpPr>
        <p:spPr>
          <a:xfrm>
            <a:off x="683568" y="692696"/>
            <a:ext cx="7704856" cy="523220"/>
          </a:xfrm>
          <a:prstGeom prst="rect">
            <a:avLst/>
          </a:prstGeom>
        </p:spPr>
        <p:txBody>
          <a:bodyPr wrap="square">
            <a:spAutoFit/>
          </a:bodyPr>
          <a:lstStyle/>
          <a:p>
            <a:pPr algn="ctr"/>
            <a:r>
              <a:rPr lang="el-GR" sz="2800" b="1" dirty="0">
                <a:solidFill>
                  <a:srgbClr val="8E0000"/>
                </a:solidFill>
                <a:latin typeface="Calibri" panose="020F0502020204030204" pitchFamily="34" charset="0"/>
                <a:cs typeface="Calibri" panose="020F0502020204030204" pitchFamily="34" charset="0"/>
              </a:rPr>
              <a:t>ΑΡΧΙΚΗ ΕΙΚΟΝΑ </a:t>
            </a:r>
            <a:r>
              <a:rPr lang="en-US" sz="2800" b="1" dirty="0" smtClean="0">
                <a:solidFill>
                  <a:srgbClr val="8E0000"/>
                </a:solidFill>
                <a:latin typeface="Calibri" panose="020F0502020204030204" pitchFamily="34" charset="0"/>
                <a:cs typeface="Calibri" panose="020F0502020204030204" pitchFamily="34" charset="0"/>
              </a:rPr>
              <a:t>MYSCHOOL</a:t>
            </a:r>
            <a:r>
              <a:rPr lang="el-GR" sz="2800" b="1" dirty="0" smtClean="0">
                <a:solidFill>
                  <a:srgbClr val="8E0000"/>
                </a:solidFill>
                <a:latin typeface="Calibri" panose="020F0502020204030204" pitchFamily="34" charset="0"/>
                <a:cs typeface="Calibri" panose="020F0502020204030204" pitchFamily="34" charset="0"/>
              </a:rPr>
              <a:t> </a:t>
            </a:r>
            <a:r>
              <a:rPr lang="el-GR" sz="2800" b="1" u="sng" dirty="0" smtClean="0">
                <a:solidFill>
                  <a:srgbClr val="8E0000"/>
                </a:solidFill>
                <a:latin typeface="Calibri" panose="020F0502020204030204" pitchFamily="34" charset="0"/>
                <a:cs typeface="Calibri" panose="020F0502020204030204" pitchFamily="34" charset="0"/>
              </a:rPr>
              <a:t>ΔΙΕΥΘΥΝΣΗΣ</a:t>
            </a:r>
            <a:endParaRPr lang="en-US" sz="2800" b="1" u="sng" dirty="0">
              <a:solidFill>
                <a:srgbClr val="8E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96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83880" cy="5202904"/>
          </a:xfrm>
        </p:spPr>
        <p:txBody>
          <a:bodyPr/>
          <a:lstStyle/>
          <a:p>
            <a:pPr marL="0" indent="0" algn="ctr">
              <a:buNone/>
            </a:pPr>
            <a:r>
              <a:rPr lang="el-GR" b="1" dirty="0">
                <a:solidFill>
                  <a:srgbClr val="8E0000"/>
                </a:solidFill>
                <a:latin typeface="Calibri" panose="020F0502020204030204" pitchFamily="34" charset="0"/>
                <a:cs typeface="Calibri" panose="020F0502020204030204" pitchFamily="34" charset="0"/>
              </a:rPr>
              <a:t>ΑΡΧΙΚΗ ΕΙΚΟΝΑ </a:t>
            </a:r>
            <a:r>
              <a:rPr lang="en-US" b="1" dirty="0">
                <a:solidFill>
                  <a:srgbClr val="8E0000"/>
                </a:solidFill>
                <a:latin typeface="Calibri" panose="020F0502020204030204" pitchFamily="34" charset="0"/>
                <a:cs typeface="Calibri" panose="020F0502020204030204" pitchFamily="34" charset="0"/>
              </a:rPr>
              <a:t>MYSCHOOL </a:t>
            </a:r>
            <a:r>
              <a:rPr lang="el-GR" b="1" dirty="0">
                <a:solidFill>
                  <a:srgbClr val="8E0000"/>
                </a:solidFill>
                <a:latin typeface="Calibri" panose="020F0502020204030204" pitchFamily="34" charset="0"/>
                <a:cs typeface="Calibri" panose="020F0502020204030204" pitchFamily="34" charset="0"/>
              </a:rPr>
              <a:t> </a:t>
            </a:r>
            <a:r>
              <a:rPr lang="el-GR" b="1" u="sng" dirty="0" smtClean="0">
                <a:solidFill>
                  <a:srgbClr val="8E0000"/>
                </a:solidFill>
                <a:latin typeface="Calibri" panose="020F0502020204030204" pitchFamily="34" charset="0"/>
                <a:cs typeface="Calibri" panose="020F0502020204030204" pitchFamily="34" charset="0"/>
              </a:rPr>
              <a:t>ΣΧΟΛΙΚΗΣ ΜΟΝΑΔΑΣ</a:t>
            </a:r>
            <a:endParaRPr lang="en-US" b="1" u="sng" dirty="0">
              <a:solidFill>
                <a:srgbClr val="8E0000"/>
              </a:solidFill>
              <a:latin typeface="Calibri" panose="020F0502020204030204" pitchFamily="34" charset="0"/>
              <a:cs typeface="Calibri" panose="020F0502020204030204" pitchFamily="34" charset="0"/>
            </a:endParaRPr>
          </a:p>
          <a:p>
            <a:pPr marL="0" indent="0">
              <a:buNone/>
            </a:pPr>
            <a:endParaRPr lang="el-GR" dirty="0"/>
          </a:p>
          <a:p>
            <a:pPr marL="0" indent="0">
              <a:buNone/>
            </a:pPr>
            <a:endParaRPr lang="el-GR" dirty="0"/>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4</a:t>
            </a:fld>
            <a:endParaRPr lang="el-GR"/>
          </a:p>
        </p:txBody>
      </p:sp>
      <p:pic>
        <p:nvPicPr>
          <p:cNvPr id="7" name="Εικόνα 6"/>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l="9405" t="17685" r="9747" b="4180"/>
          <a:stretch/>
        </p:blipFill>
        <p:spPr bwMode="auto">
          <a:xfrm>
            <a:off x="395536" y="1412776"/>
            <a:ext cx="828092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833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92696"/>
            <a:ext cx="8208912" cy="432048"/>
          </a:xfrm>
        </p:spPr>
        <p:txBody>
          <a:bodyPr>
            <a:normAutofit fontScale="90000"/>
          </a:bodyPr>
          <a:lstStyle/>
          <a:p>
            <a:pPr algn="ctr"/>
            <a:r>
              <a:rPr lang="el-GR" b="1" dirty="0" smtClean="0">
                <a:latin typeface="Calibri" panose="020F0502020204030204" pitchFamily="34" charset="0"/>
                <a:cs typeface="Calibri" panose="020F0502020204030204" pitchFamily="34" charset="0"/>
              </a:rPr>
              <a:t/>
            </a:r>
            <a:br>
              <a:rPr lang="el-GR" b="1" dirty="0" smtClean="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solidFill>
                  <a:srgbClr val="8E0000"/>
                </a:solidFill>
                <a:latin typeface="Calibri" panose="020F0502020204030204" pitchFamily="34" charset="0"/>
                <a:cs typeface="Calibri" panose="020F0502020204030204" pitchFamily="34" charset="0"/>
              </a:rPr>
              <a:t>Ενέργειες  έναρξης  </a:t>
            </a:r>
            <a:r>
              <a:rPr lang="el-GR" dirty="0">
                <a:solidFill>
                  <a:srgbClr val="8E0000"/>
                </a:solidFill>
                <a:latin typeface="Calibri" panose="020F0502020204030204" pitchFamily="34" charset="0"/>
                <a:cs typeface="Calibri" panose="020F0502020204030204" pitchFamily="34" charset="0"/>
              </a:rPr>
              <a:t>στο </a:t>
            </a:r>
            <a:r>
              <a:rPr lang="en-US" dirty="0">
                <a:solidFill>
                  <a:srgbClr val="8E0000"/>
                </a:solidFill>
                <a:latin typeface="Calibri" panose="020F0502020204030204" pitchFamily="34" charset="0"/>
                <a:cs typeface="Calibri" panose="020F0502020204030204" pitchFamily="34" charset="0"/>
              </a:rPr>
              <a:t>MYSCHOOL</a:t>
            </a:r>
            <a:endParaRPr lang="el-GR" u="sng" dirty="0">
              <a:solidFill>
                <a:srgbClr val="8E0000"/>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677057" y="1196752"/>
            <a:ext cx="7660332" cy="4176464"/>
          </a:xfrm>
        </p:spPr>
        <p:txBody>
          <a:bodyPr>
            <a:normAutofit fontScale="92500" lnSpcReduction="10000"/>
          </a:bodyPr>
          <a:lstStyle/>
          <a:p>
            <a:pPr>
              <a:buClr>
                <a:srgbClr val="8E0000"/>
              </a:buClr>
              <a:buFont typeface="Arial" panose="020B0604020202020204" pitchFamily="34" charset="0"/>
              <a:buChar char="•"/>
            </a:pPr>
            <a:endParaRPr lang="el-GR" sz="2800" dirty="0" smtClean="0">
              <a:latin typeface="Calibri" panose="020F0502020204030204" pitchFamily="34" charset="0"/>
              <a:cs typeface="Calibri" panose="020F0502020204030204" pitchFamily="34" charset="0"/>
            </a:endParaRP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Εγγραφές </a:t>
            </a:r>
            <a:r>
              <a:rPr lang="el-GR" sz="2800" dirty="0">
                <a:latin typeface="Calibri" panose="020F0502020204030204" pitchFamily="34" charset="0"/>
                <a:cs typeface="Calibri" panose="020F0502020204030204" pitchFamily="34" charset="0"/>
              </a:rPr>
              <a:t>μαθητών</a:t>
            </a: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Δημιουργία των τμημάτων</a:t>
            </a: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Κατανομή μαθητών στα τμήματα αυτά</a:t>
            </a: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Αναθέσεις μαθημάτων στους εκπαιδευτικούς</a:t>
            </a:r>
            <a:r>
              <a:rPr lang="en-US" sz="2800" dirty="0" smtClean="0">
                <a:latin typeface="Calibri" panose="020F0502020204030204" pitchFamily="34" charset="0"/>
                <a:cs typeface="Calibri" panose="020F0502020204030204" pitchFamily="34" charset="0"/>
              </a:rPr>
              <a:t>(</a:t>
            </a:r>
            <a:r>
              <a:rPr lang="el-GR" sz="2800" dirty="0" smtClean="0">
                <a:latin typeface="Calibri" panose="020F0502020204030204" pitchFamily="34" charset="0"/>
                <a:cs typeface="Calibri" panose="020F0502020204030204" pitchFamily="34" charset="0"/>
              </a:rPr>
              <a:t>μόνιμους, αναπληρωτές).</a:t>
            </a: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Ημερήσια καταχώρηση όλων των απουσιών μαθητών και εκπαιδευτικών από την πρώτη ημέρα έναρξης της σχολικής χρονιάς</a:t>
            </a:r>
          </a:p>
          <a:p>
            <a:pPr>
              <a:buClr>
                <a:srgbClr val="8E0000"/>
              </a:buClr>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Δημιουργία επίσημου ωρολογίου προγράμματος</a:t>
            </a:r>
          </a:p>
          <a:p>
            <a:pPr>
              <a:buFont typeface="Arial" panose="020B0604020202020204" pitchFamily="34" charset="0"/>
              <a:buChar char="•"/>
            </a:pPr>
            <a:endParaRPr lang="el-GR" sz="2800" dirty="0" smtClean="0">
              <a:latin typeface="Calibri" panose="020F0502020204030204" pitchFamily="34" charset="0"/>
              <a:cs typeface="Calibri" panose="020F0502020204030204" pitchFamily="34" charset="0"/>
            </a:endParaRPr>
          </a:p>
          <a:p>
            <a:pPr>
              <a:buFont typeface="Arial" panose="020B0604020202020204" pitchFamily="34" charset="0"/>
              <a:buChar char="•"/>
            </a:pPr>
            <a:endParaRPr lang="el-GR" sz="2000" dirty="0">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5</a:t>
            </a:fld>
            <a:endParaRPr lang="el-GR" dirty="0"/>
          </a:p>
        </p:txBody>
      </p:sp>
      <p:sp>
        <p:nvSpPr>
          <p:cNvPr id="6" name="Ορθογώνιο 5"/>
          <p:cNvSpPr/>
          <p:nvPr/>
        </p:nvSpPr>
        <p:spPr>
          <a:xfrm>
            <a:off x="1043608" y="-169306"/>
            <a:ext cx="6927230" cy="738664"/>
          </a:xfrm>
          <a:prstGeom prst="rect">
            <a:avLst/>
          </a:prstGeom>
        </p:spPr>
        <p:txBody>
          <a:bodyPr wrap="square">
            <a:spAutoFit/>
          </a:bodyPr>
          <a:lstStyle/>
          <a:p>
            <a:r>
              <a:rPr lang="el-GR" sz="2400" cap="all" dirty="0">
                <a:solidFill>
                  <a:srgbClr val="000000"/>
                </a:solidFill>
                <a:latin typeface="Franklin Gothic Medium"/>
                <a:ea typeface="+mj-ea"/>
                <a:cs typeface="+mj-cs"/>
              </a:rPr>
              <a:t/>
            </a:r>
            <a:br>
              <a:rPr lang="el-GR" sz="2400" cap="all" dirty="0">
                <a:solidFill>
                  <a:srgbClr val="000000"/>
                </a:solidFill>
                <a:latin typeface="Franklin Gothic Medium"/>
                <a:ea typeface="+mj-ea"/>
                <a:cs typeface="+mj-cs"/>
              </a:rPr>
            </a:br>
            <a:endParaRPr lang="el-GR" dirty="0"/>
          </a:p>
        </p:txBody>
      </p:sp>
    </p:spTree>
    <p:extLst>
      <p:ext uri="{BB962C8B-B14F-4D97-AF65-F5344CB8AC3E}">
        <p14:creationId xmlns:p14="http://schemas.microsoft.com/office/powerpoint/2010/main" val="211325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83880" cy="810416"/>
          </a:xfrm>
        </p:spPr>
        <p:txBody>
          <a:bodyPr>
            <a:normAutofit fontScale="85000" lnSpcReduction="20000"/>
          </a:bodyPr>
          <a:lstStyle/>
          <a:p>
            <a:pPr marL="0" indent="0">
              <a:buNone/>
            </a:pPr>
            <a:endParaRPr lang="en-US" b="1" dirty="0" smtClean="0">
              <a:solidFill>
                <a:srgbClr val="8E0000"/>
              </a:solidFill>
              <a:latin typeface="Calibri" panose="020F0502020204030204" pitchFamily="34" charset="0"/>
              <a:cs typeface="Calibri" panose="020F0502020204030204" pitchFamily="34" charset="0"/>
            </a:endParaRPr>
          </a:p>
          <a:p>
            <a:pPr marL="0" indent="0">
              <a:buNone/>
            </a:pPr>
            <a:r>
              <a:rPr lang="el-GR" sz="3300" b="1" dirty="0" smtClean="0">
                <a:solidFill>
                  <a:srgbClr val="8E0000"/>
                </a:solidFill>
                <a:latin typeface="Calibri" panose="020F0502020204030204" pitchFamily="34" charset="0"/>
                <a:cs typeface="Calibri" panose="020F0502020204030204" pitchFamily="34" charset="0"/>
              </a:rPr>
              <a:t>Καταχώρηση ανάληψης  υπηρεσίας Αναπληρωτή</a:t>
            </a:r>
            <a:endParaRPr lang="en-US" sz="3300" b="1" dirty="0" smtClean="0">
              <a:solidFill>
                <a:srgbClr val="8E0000"/>
              </a:solidFill>
              <a:latin typeface="Calibri" panose="020F0502020204030204" pitchFamily="34" charset="0"/>
              <a:cs typeface="Calibri" panose="020F0502020204030204" pitchFamily="34" charset="0"/>
            </a:endParaRPr>
          </a:p>
          <a:p>
            <a:pPr marL="0" indent="0">
              <a:buNone/>
            </a:pPr>
            <a:endParaRPr lang="en-US" b="1" dirty="0">
              <a:solidFill>
                <a:srgbClr val="8E0000"/>
              </a:solidFill>
              <a:latin typeface="Calibri" panose="020F0502020204030204" pitchFamily="34" charset="0"/>
              <a:cs typeface="Calibri" panose="020F0502020204030204" pitchFamily="34" charset="0"/>
            </a:endParaRPr>
          </a:p>
          <a:p>
            <a:pPr marL="0" indent="0">
              <a:buNone/>
            </a:pPr>
            <a:endParaRPr lang="el-GR" b="1" dirty="0" smtClean="0">
              <a:solidFill>
                <a:srgbClr val="8E0000"/>
              </a:solidFill>
              <a:latin typeface="Calibri" panose="020F0502020204030204" pitchFamily="34" charset="0"/>
              <a:cs typeface="Calibri" panose="020F0502020204030204" pitchFamily="34" charset="0"/>
            </a:endParaRPr>
          </a:p>
          <a:p>
            <a:pPr marL="0" indent="0">
              <a:buNone/>
            </a:pPr>
            <a:endParaRPr lang="el-GR" sz="1800" b="1" dirty="0">
              <a:solidFill>
                <a:srgbClr val="8E0000"/>
              </a:solidFill>
              <a:latin typeface="Calibri" panose="020F0502020204030204" pitchFamily="34" charset="0"/>
              <a:cs typeface="Calibri" panose="020F0502020204030204" pitchFamily="34" charset="0"/>
            </a:endParaRPr>
          </a:p>
          <a:p>
            <a:pPr marL="0" indent="0">
              <a:buNone/>
            </a:pPr>
            <a:endParaRPr lang="el-GR" sz="1800" b="1" dirty="0">
              <a:solidFill>
                <a:srgbClr val="8E0000"/>
              </a:solidFill>
            </a:endParaRPr>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6</a:t>
            </a:fld>
            <a:endParaRPr lang="el-GR"/>
          </a:p>
        </p:txBody>
      </p:sp>
      <p:pic>
        <p:nvPicPr>
          <p:cNvPr id="6" name="image1.jpeg"/>
          <p:cNvPicPr/>
          <p:nvPr/>
        </p:nvPicPr>
        <p:blipFill>
          <a:blip r:embed="rId2" cstate="print"/>
          <a:stretch>
            <a:fillRect/>
          </a:stretch>
        </p:blipFill>
        <p:spPr>
          <a:xfrm>
            <a:off x="395536" y="1700808"/>
            <a:ext cx="8352928" cy="4608512"/>
          </a:xfrm>
          <a:prstGeom prst="rect">
            <a:avLst/>
          </a:prstGeom>
          <a:ln>
            <a:solidFill>
              <a:srgbClr val="8E0000"/>
            </a:solidFill>
          </a:ln>
        </p:spPr>
      </p:pic>
      <p:sp>
        <p:nvSpPr>
          <p:cNvPr id="8" name="Δεξιό βέλος 7"/>
          <p:cNvSpPr/>
          <p:nvPr/>
        </p:nvSpPr>
        <p:spPr>
          <a:xfrm>
            <a:off x="971600" y="5751390"/>
            <a:ext cx="648071" cy="19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022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83880" cy="5346920"/>
          </a:xfrm>
        </p:spPr>
        <p:txBody>
          <a:bodyPr>
            <a:normAutofit lnSpcReduction="10000"/>
          </a:bodyPr>
          <a:lstStyle/>
          <a:p>
            <a:pPr marL="0" indent="0" algn="ctr">
              <a:buNone/>
            </a:pPr>
            <a:r>
              <a:rPr lang="el-GR" sz="2800" dirty="0" smtClean="0">
                <a:solidFill>
                  <a:srgbClr val="8E0000"/>
                </a:solidFill>
                <a:latin typeface="Calibri" panose="020F0502020204030204" pitchFamily="34" charset="0"/>
                <a:cs typeface="Calibri" panose="020F0502020204030204" pitchFamily="34" charset="0"/>
              </a:rPr>
              <a:t>  </a:t>
            </a:r>
            <a:r>
              <a:rPr lang="el-GR" b="1" dirty="0" smtClean="0">
                <a:solidFill>
                  <a:srgbClr val="8E0000"/>
                </a:solidFill>
                <a:latin typeface="Calibri" panose="020F0502020204030204" pitchFamily="34" charset="0"/>
                <a:cs typeface="Calibri" panose="020F0502020204030204" pitchFamily="34" charset="0"/>
              </a:rPr>
              <a:t>ΠΡΟΣΟΧΗ</a:t>
            </a:r>
          </a:p>
          <a:p>
            <a:pPr marL="0" indent="0" algn="ctr">
              <a:buNone/>
            </a:pPr>
            <a:endParaRPr lang="el-GR" b="1" dirty="0" smtClean="0">
              <a:solidFill>
                <a:srgbClr val="8E0000"/>
              </a:solidFill>
              <a:latin typeface="Calibri" panose="020F0502020204030204" pitchFamily="34" charset="0"/>
              <a:cs typeface="Calibri" panose="020F0502020204030204" pitchFamily="34" charset="0"/>
            </a:endParaRPr>
          </a:p>
          <a:p>
            <a:pPr marL="457200" indent="-457200" algn="just">
              <a:buClr>
                <a:srgbClr val="8E0000"/>
              </a:buClr>
              <a:buFont typeface="Wingdings" pitchFamily="2" charset="2"/>
              <a:buChar char="ü"/>
            </a:pPr>
            <a:r>
              <a:rPr lang="el-GR" sz="2800" dirty="0" smtClean="0">
                <a:latin typeface="Calibri" panose="020F0502020204030204" pitchFamily="34" charset="0"/>
                <a:cs typeface="Calibri" panose="020F0502020204030204" pitchFamily="34" charset="0"/>
              </a:rPr>
              <a:t> Προχωρήστε σε </a:t>
            </a:r>
            <a:r>
              <a:rPr lang="el-GR" sz="2800" dirty="0" smtClean="0">
                <a:solidFill>
                  <a:srgbClr val="8E0000"/>
                </a:solidFill>
                <a:latin typeface="Calibri" panose="020F0502020204030204" pitchFamily="34" charset="0"/>
                <a:cs typeface="Calibri" panose="020F0502020204030204" pitchFamily="34" charset="0"/>
              </a:rPr>
              <a:t>ανάθεση ωρών </a:t>
            </a:r>
            <a:r>
              <a:rPr lang="el-GR" sz="2800" dirty="0" smtClean="0">
                <a:latin typeface="Calibri" panose="020F0502020204030204" pitchFamily="34" charset="0"/>
                <a:cs typeface="Calibri" panose="020F0502020204030204" pitchFamily="34" charset="0"/>
              </a:rPr>
              <a:t>των εκπαιδευτικών σας, σύμφωνα με τις πραγματικές ανάγκες της σχολικής σας μονάδας. Η επιβεβαίωση μπορεί να πραγματοποιηθεί έστω και με μια ώρα ανάθεσης  του κάθε εκπαιδευτικού. </a:t>
            </a:r>
          </a:p>
          <a:p>
            <a:pPr marL="457200" indent="-457200" algn="just">
              <a:buClr>
                <a:srgbClr val="8E0000"/>
              </a:buClr>
              <a:buFont typeface="Wingdings" pitchFamily="2" charset="2"/>
              <a:buChar char="ü"/>
            </a:pPr>
            <a:r>
              <a:rPr lang="el-GR" sz="2800" dirty="0" smtClean="0">
                <a:latin typeface="Calibri" panose="020F0502020204030204" pitchFamily="34" charset="0"/>
                <a:cs typeface="Calibri" panose="020F0502020204030204" pitchFamily="34" charset="0"/>
              </a:rPr>
              <a:t> Επιπλέον μην </a:t>
            </a:r>
            <a:r>
              <a:rPr lang="el-GR" sz="2800" dirty="0" smtClean="0">
                <a:solidFill>
                  <a:srgbClr val="8E0000"/>
                </a:solidFill>
                <a:latin typeface="Calibri" panose="020F0502020204030204" pitchFamily="34" charset="0"/>
                <a:cs typeface="Calibri" panose="020F0502020204030204" pitchFamily="34" charset="0"/>
              </a:rPr>
              <a:t>παραλείπετε</a:t>
            </a:r>
            <a:r>
              <a:rPr lang="el-GR" sz="2800" dirty="0" smtClean="0">
                <a:latin typeface="Calibri" panose="020F0502020204030204" pitchFamily="34" charset="0"/>
                <a:cs typeface="Calibri" panose="020F0502020204030204" pitchFamily="34" charset="0"/>
              </a:rPr>
              <a:t> να   συμπληρώσετε στην </a:t>
            </a:r>
            <a:r>
              <a:rPr lang="el-GR" sz="2800" dirty="0">
                <a:latin typeface="Calibri" panose="020F0502020204030204" pitchFamily="34" charset="0"/>
                <a:cs typeface="Calibri" panose="020F0502020204030204" pitchFamily="34" charset="0"/>
              </a:rPr>
              <a:t>ατομική καρτέλα των εκπαιδευτικών τα «Στοιχεία Πράξης </a:t>
            </a:r>
            <a:r>
              <a:rPr lang="el-GR" sz="2800" dirty="0" smtClean="0">
                <a:latin typeface="Calibri" panose="020F0502020204030204" pitchFamily="34" charset="0"/>
                <a:cs typeface="Calibri" panose="020F0502020204030204" pitchFamily="34" charset="0"/>
              </a:rPr>
              <a:t>Ανάληψης: (Αριθμός και Ημερ/νία </a:t>
            </a:r>
            <a:r>
              <a:rPr lang="el-GR" sz="2800" dirty="0">
                <a:latin typeface="Calibri" panose="020F0502020204030204" pitchFamily="34" charset="0"/>
                <a:cs typeface="Calibri" panose="020F0502020204030204" pitchFamily="34" charset="0"/>
              </a:rPr>
              <a:t>Ανάληψης</a:t>
            </a:r>
            <a:r>
              <a:rPr lang="el-GR" sz="2800" dirty="0" smtClean="0">
                <a:latin typeface="Calibri" panose="020F0502020204030204" pitchFamily="34" charset="0"/>
                <a:cs typeface="Calibri" panose="020F0502020204030204" pitchFamily="34" charset="0"/>
              </a:rPr>
              <a:t>) προκειμένου να μπορείτε να ολοκληρώσετε τις αναθέσεις.</a:t>
            </a:r>
            <a:endParaRPr lang="el-GR" sz="2800" dirty="0">
              <a:latin typeface="Calibri" panose="020F0502020204030204" pitchFamily="34" charset="0"/>
              <a:cs typeface="Calibri" panose="020F0502020204030204" pitchFamily="34" charset="0"/>
            </a:endParaRPr>
          </a:p>
          <a:p>
            <a:endParaRPr lang="el-GR" dirty="0"/>
          </a:p>
        </p:txBody>
      </p:sp>
      <p:sp>
        <p:nvSpPr>
          <p:cNvPr id="5" name="Θέση αριθμού διαφάνειας 4"/>
          <p:cNvSpPr>
            <a:spLocks noGrp="1"/>
          </p:cNvSpPr>
          <p:nvPr>
            <p:ph type="sldNum" sz="quarter" idx="12"/>
          </p:nvPr>
        </p:nvSpPr>
        <p:spPr/>
        <p:txBody>
          <a:bodyPr/>
          <a:lstStyle/>
          <a:p>
            <a:fld id="{A1EE1CA2-E451-4A83-A3A4-4F4AA5F9E67F}" type="slidenum">
              <a:rPr lang="el-GR" smtClean="0"/>
              <a:pPr/>
              <a:t>7</a:t>
            </a:fld>
            <a:endParaRPr lang="el-GR"/>
          </a:p>
        </p:txBody>
      </p:sp>
    </p:spTree>
    <p:extLst>
      <p:ext uri="{BB962C8B-B14F-4D97-AF65-F5344CB8AC3E}">
        <p14:creationId xmlns:p14="http://schemas.microsoft.com/office/powerpoint/2010/main" val="1338681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astasia\Desktop\1.pn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8514" t="5262" r="9262" b="5666"/>
          <a:stretch/>
        </p:blipFill>
        <p:spPr bwMode="auto">
          <a:xfrm>
            <a:off x="755576" y="650928"/>
            <a:ext cx="7488832" cy="51543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1EE1CA2-E451-4A83-A3A4-4F4AA5F9E67F}" type="slidenum">
              <a:rPr lang="el-GR" smtClean="0"/>
              <a:pPr/>
              <a:t>8</a:t>
            </a:fld>
            <a:endParaRPr lang="el-GR"/>
          </a:p>
        </p:txBody>
      </p:sp>
      <p:sp>
        <p:nvSpPr>
          <p:cNvPr id="6" name="Right Arrow 12"/>
          <p:cNvSpPr/>
          <p:nvPr/>
        </p:nvSpPr>
        <p:spPr>
          <a:xfrm flipV="1">
            <a:off x="1622723" y="3644812"/>
            <a:ext cx="489204" cy="216235"/>
          </a:xfrm>
          <a:prstGeom prst="rightArrow">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942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A1EE1CA2-E451-4A83-A3A4-4F4AA5F9E67F}" type="slidenum">
              <a:rPr lang="el-GR" smtClean="0"/>
              <a:pPr/>
              <a:t>9</a:t>
            </a:fld>
            <a:endParaRPr lang="el-GR"/>
          </a:p>
        </p:txBody>
      </p:sp>
      <p:pic>
        <p:nvPicPr>
          <p:cNvPr id="6" name="Θέση περιεχομένου 5"/>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5000"/>
                    </a14:imgEffect>
                  </a14:imgLayer>
                </a14:imgProps>
              </a:ext>
            </a:extLst>
          </a:blip>
          <a:srcRect l="33118" t="17240" r="16041" b="3637"/>
          <a:stretch/>
        </p:blipFill>
        <p:spPr bwMode="auto">
          <a:xfrm>
            <a:off x="179512" y="404664"/>
            <a:ext cx="8640960"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153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Θέμα του Office">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Απαραίτητο">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4658</TotalTime>
  <Words>961</Words>
  <Application>Microsoft Office PowerPoint</Application>
  <PresentationFormat>Προβολή στην οθόνη (4:3)</PresentationFormat>
  <Paragraphs>129</Paragraphs>
  <Slides>25</Slides>
  <Notes>4</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Θέμα του Office</vt:lpstr>
      <vt:lpstr>Άποψη</vt:lpstr>
      <vt:lpstr>Παρουσίαση του PowerPoint</vt:lpstr>
      <vt:lpstr>Παρουσίαση του PowerPoint</vt:lpstr>
      <vt:lpstr>Παρουσίαση του PowerPoint</vt:lpstr>
      <vt:lpstr>Παρουσίαση του PowerPoint</vt:lpstr>
      <vt:lpstr>         Ενέργειες  έναρξης  στο MYSCHOOL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Άδειες Εκπαιδευτικών </vt:lpstr>
      <vt:lpstr> Προσοχή στη χρήση του My School</vt:lpstr>
      <vt:lpstr>Παρουσίαση του PowerPoint</vt:lpstr>
      <vt:lpstr>Παρουσίαση του PowerPoint</vt:lpstr>
      <vt:lpstr>Παρουσίαση του PowerPoint</vt:lpstr>
      <vt:lpstr>Το MySchool είναι σοβαρή διοικητική ευθύνη</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MySchool</dc:title>
  <dc:creator>USER32</dc:creator>
  <cp:lastModifiedBy>user</cp:lastModifiedBy>
  <cp:revision>684</cp:revision>
  <cp:lastPrinted>2018-09-09T22:36:47Z</cp:lastPrinted>
  <dcterms:created xsi:type="dcterms:W3CDTF">2016-02-21T20:25:25Z</dcterms:created>
  <dcterms:modified xsi:type="dcterms:W3CDTF">2021-08-31T10:51:59Z</dcterms:modified>
</cp:coreProperties>
</file>